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6" r:id="rId2"/>
    <p:sldMasterId id="2147483703" r:id="rId3"/>
    <p:sldMasterId id="2147483720" r:id="rId4"/>
    <p:sldMasterId id="2147483742" r:id="rId5"/>
    <p:sldMasterId id="2147483756" r:id="rId6"/>
    <p:sldMasterId id="2147483774" r:id="rId7"/>
    <p:sldMasterId id="2147483789" r:id="rId8"/>
  </p:sldMasterIdLst>
  <p:notesMasterIdLst>
    <p:notesMasterId r:id="rId69"/>
  </p:notesMasterIdLst>
  <p:sldIdLst>
    <p:sldId id="256" r:id="rId9"/>
    <p:sldId id="257" r:id="rId10"/>
    <p:sldId id="380" r:id="rId11"/>
    <p:sldId id="381" r:id="rId12"/>
    <p:sldId id="305" r:id="rId13"/>
    <p:sldId id="306" r:id="rId14"/>
    <p:sldId id="383" r:id="rId15"/>
    <p:sldId id="309" r:id="rId16"/>
    <p:sldId id="311" r:id="rId17"/>
    <p:sldId id="313" r:id="rId18"/>
    <p:sldId id="384" r:id="rId19"/>
    <p:sldId id="315" r:id="rId20"/>
    <p:sldId id="318" r:id="rId21"/>
    <p:sldId id="320" r:id="rId22"/>
    <p:sldId id="321" r:id="rId23"/>
    <p:sldId id="322" r:id="rId24"/>
    <p:sldId id="323" r:id="rId25"/>
    <p:sldId id="385" r:id="rId26"/>
    <p:sldId id="340" r:id="rId27"/>
    <p:sldId id="341" r:id="rId28"/>
    <p:sldId id="342" r:id="rId29"/>
    <p:sldId id="344" r:id="rId30"/>
    <p:sldId id="345" r:id="rId31"/>
    <p:sldId id="346" r:id="rId32"/>
    <p:sldId id="347" r:id="rId33"/>
    <p:sldId id="348" r:id="rId34"/>
    <p:sldId id="386" r:id="rId35"/>
    <p:sldId id="355" r:id="rId36"/>
    <p:sldId id="387" r:id="rId37"/>
    <p:sldId id="357" r:id="rId38"/>
    <p:sldId id="388" r:id="rId39"/>
    <p:sldId id="359" r:id="rId40"/>
    <p:sldId id="360" r:id="rId41"/>
    <p:sldId id="361" r:id="rId42"/>
    <p:sldId id="362" r:id="rId43"/>
    <p:sldId id="363" r:id="rId44"/>
    <p:sldId id="389" r:id="rId45"/>
    <p:sldId id="260" r:id="rId46"/>
    <p:sldId id="261" r:id="rId47"/>
    <p:sldId id="262" r:id="rId48"/>
    <p:sldId id="263" r:id="rId49"/>
    <p:sldId id="264" r:id="rId50"/>
    <p:sldId id="265" r:id="rId51"/>
    <p:sldId id="266" r:id="rId52"/>
    <p:sldId id="267" r:id="rId53"/>
    <p:sldId id="269" r:id="rId54"/>
    <p:sldId id="377" r:id="rId55"/>
    <p:sldId id="274" r:id="rId56"/>
    <p:sldId id="275" r:id="rId57"/>
    <p:sldId id="276" r:id="rId58"/>
    <p:sldId id="277" r:id="rId59"/>
    <p:sldId id="278" r:id="rId60"/>
    <p:sldId id="279" r:id="rId61"/>
    <p:sldId id="280" r:id="rId62"/>
    <p:sldId id="281" r:id="rId63"/>
    <p:sldId id="282" r:id="rId64"/>
    <p:sldId id="379" r:id="rId65"/>
    <p:sldId id="296" r:id="rId66"/>
    <p:sldId id="297" r:id="rId67"/>
    <p:sldId id="299" r:id="rId6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7" d="100"/>
          <a:sy n="87" d="100"/>
        </p:scale>
        <p:origin x="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2BED6-A949-4362-86CF-40F14F667A60}" type="datetimeFigureOut">
              <a:rPr lang="nl-NL" smtClean="0"/>
              <a:t>19-5-2015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FB3CA-5825-4F22-AEB1-B9109B3D889E}" type="slidenum">
              <a:rPr lang="nl-NL" smtClean="0"/>
              <a:t>‹#›</a:t>
            </a:fld>
            <a:endParaRPr lang="nl-NL"/>
          </a:p>
        </p:txBody>
      </p:sp>
    </p:spTree>
    <p:extLst>
      <p:ext uri="{BB962C8B-B14F-4D97-AF65-F5344CB8AC3E}">
        <p14:creationId xmlns:p14="http://schemas.microsoft.com/office/powerpoint/2010/main" val="195428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5/19/2015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13602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35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7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407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3005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5592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13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86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03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176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804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CB8B13-F54A-4625-AF12-F2357174F5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0789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9253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11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D0691-DD91-40E2-AE44-1B7B9BBFF4E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5853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620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737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480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642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890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319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123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6330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749EE-0623-43D7-8084-EC6C776BBF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1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749EE-0623-43D7-8084-EC6C776BBF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788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422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339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242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749EE-0623-43D7-8084-EC6C776BBF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699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5B5AA-DC9E-4F3D-BD10-ACC33DF797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248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324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608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7158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0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14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094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216301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9739398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071710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0882731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859748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4156616"/>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76432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6905950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470319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202235" cy="6104064"/>
          </a:xfrm>
          <a:prstGeom prst="rect">
            <a:avLst/>
          </a:prstGeom>
        </p:spPr>
      </p:pic>
      <p:sp>
        <p:nvSpPr>
          <p:cNvPr id="6" name="Rectangle 5"/>
          <p:cNvSpPr/>
          <p:nvPr userDrawn="1"/>
        </p:nvSpPr>
        <p:spPr>
          <a:xfrm>
            <a:off x="477883" y="1253067"/>
            <a:ext cx="5821317" cy="3911600"/>
          </a:xfrm>
          <a:prstGeom prst="rect">
            <a:avLst/>
          </a:prstGeom>
          <a:solidFill>
            <a:srgbClr val="00BCF2">
              <a:alpha val="8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4758" y="5765800"/>
            <a:ext cx="2046961" cy="1425563"/>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72647" y="5157371"/>
            <a:ext cx="711844" cy="711844"/>
          </a:xfrm>
          <a:prstGeom prst="rect">
            <a:avLst/>
          </a:prstGeom>
        </p:spPr>
      </p:pic>
      <p:sp>
        <p:nvSpPr>
          <p:cNvPr id="17" name="Picture Placeholder 15"/>
          <p:cNvSpPr>
            <a:spLocks noGrp="1"/>
          </p:cNvSpPr>
          <p:nvPr>
            <p:ph type="pic" sz="quarter" idx="20" hasCustomPrompt="1"/>
          </p:nvPr>
        </p:nvSpPr>
        <p:spPr>
          <a:xfrm>
            <a:off x="11171992" y="5156200"/>
            <a:ext cx="715210" cy="717840"/>
          </a:xfrm>
          <a:prstGeom prst="rect">
            <a:avLst/>
          </a:prstGeom>
        </p:spPr>
        <p:txBody>
          <a:bodyPr wrap="none" lIns="0" tIns="0" rIns="0" bIns="0" anchor="ctr" anchorCtr="0">
            <a:normAutofit/>
          </a:bodyPr>
          <a:lstStyle>
            <a:lvl1pPr marL="0" marR="0" indent="0" algn="ctr" defTabSz="1218894" rtl="0" eaLnBrk="1" fontAlgn="auto" latinLnBrk="0" hangingPunct="1">
              <a:lnSpc>
                <a:spcPct val="100000"/>
              </a:lnSpc>
              <a:spcBef>
                <a:spcPts val="0"/>
              </a:spcBef>
              <a:spcAft>
                <a:spcPts val="0"/>
              </a:spcAft>
              <a:buClrTx/>
              <a:buSzPct val="100000"/>
              <a:buFont typeface="Arial" pitchFamily="34" charset="0"/>
              <a:buNone/>
              <a:tabLst/>
              <a:defRPr sz="1067"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241592" y="5377395"/>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241592" y="5524501"/>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216364" y="6356803"/>
            <a:ext cx="1769505" cy="364224"/>
          </a:xfrm>
        </p:spPr>
        <p:txBody>
          <a:bodyPr/>
          <a:lstStyle>
            <a:lvl1pPr>
              <a:defRPr>
                <a:solidFill>
                  <a:schemeClr val="accent1">
                    <a:lumMod val="60000"/>
                    <a:lumOff val="40000"/>
                  </a:schemeClr>
                </a:solidFill>
              </a:defRPr>
            </a:lvl1pPr>
          </a:lstStyle>
          <a:p>
            <a:pPr defTabSz="914367"/>
            <a:r>
              <a:rPr lang="en-US" smtClean="0">
                <a:solidFill>
                  <a:srgbClr val="00BCF2">
                    <a:lumMod val="60000"/>
                    <a:lumOff val="40000"/>
                  </a:srgbClr>
                </a:solidFill>
              </a:rPr>
              <a:t>Microsoft Confidential</a:t>
            </a:r>
            <a:endParaRPr lang="en-US" dirty="0">
              <a:solidFill>
                <a:srgbClr val="00BCF2">
                  <a:lumMod val="60000"/>
                  <a:lumOff val="40000"/>
                </a:srgbClr>
              </a:solidFill>
            </a:endParaRPr>
          </a:p>
        </p:txBody>
      </p:sp>
      <p:sp>
        <p:nvSpPr>
          <p:cNvPr id="12" name="Text Placeholder 4"/>
          <p:cNvSpPr>
            <a:spLocks noGrp="1"/>
          </p:cNvSpPr>
          <p:nvPr>
            <p:ph type="body" sz="quarter" idx="12" hasCustomPrompt="1"/>
          </p:nvPr>
        </p:nvSpPr>
        <p:spPr>
          <a:xfrm>
            <a:off x="477883" y="3531379"/>
            <a:ext cx="5821317" cy="1167736"/>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77883" y="1638509"/>
            <a:ext cx="5821317" cy="1790491"/>
          </a:xfrm>
          <a:noFill/>
        </p:spPr>
        <p:txBody>
          <a:bodyPr lIns="146304" tIns="91440" rIns="146304" bIns="91440" anchor="t" anchorCtr="0"/>
          <a:lstStyle>
            <a:lvl1pPr>
              <a:defRPr sz="431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75173" y="4802544"/>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9442823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303" y="141642"/>
            <a:ext cx="1999118" cy="676826"/>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15" name="Footer Placeholder 14"/>
          <p:cNvSpPr>
            <a:spLocks noGrp="1"/>
          </p:cNvSpPr>
          <p:nvPr>
            <p:ph type="ftr" sz="quarter" idx="14"/>
          </p:nvPr>
        </p:nvSpPr>
        <p:spPr>
          <a:xfrm>
            <a:off x="269303" y="6055644"/>
            <a:ext cx="1769505" cy="364224"/>
          </a:xfrm>
        </p:spPr>
        <p:txBody>
          <a:bodyPr/>
          <a:lstStyle>
            <a:lvl1pPr>
              <a:defRPr>
                <a:solidFill>
                  <a:schemeClr val="tx2"/>
                </a:solidFill>
              </a:defRPr>
            </a:lvl1pPr>
          </a:lstStyle>
          <a:p>
            <a:pPr defTabSz="914367"/>
            <a:r>
              <a:rPr lang="en-US" smtClean="0">
                <a:solidFill>
                  <a:srgbClr val="00BCF2"/>
                </a:solidFill>
              </a:rPr>
              <a:t>Microsoft Confidential</a:t>
            </a:r>
            <a:endParaRPr lang="en-US" dirty="0" smtClean="0">
              <a:solidFill>
                <a:srgbClr val="00BCF2"/>
              </a:solidFill>
            </a:endParaRPr>
          </a:p>
        </p:txBody>
      </p:sp>
    </p:spTree>
    <p:extLst>
      <p:ext uri="{BB962C8B-B14F-4D97-AF65-F5344CB8AC3E}">
        <p14:creationId xmlns:p14="http://schemas.microsoft.com/office/powerpoint/2010/main" val="366354603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4705" spc="-9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274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303" y="141642"/>
            <a:ext cx="1999118" cy="676826"/>
          </a:xfrm>
          <a:prstGeom prst="rect">
            <a:avLst/>
          </a:prstGeom>
        </p:spPr>
      </p:pic>
      <p:sp>
        <p:nvSpPr>
          <p:cNvPr id="10" name="Footer Placeholder 14"/>
          <p:cNvSpPr>
            <a:spLocks noGrp="1"/>
          </p:cNvSpPr>
          <p:nvPr>
            <p:ph type="ftr" sz="quarter" idx="14"/>
          </p:nvPr>
        </p:nvSpPr>
        <p:spPr>
          <a:xfrm>
            <a:off x="269303" y="6055644"/>
            <a:ext cx="1769505" cy="364224"/>
          </a:xfrm>
        </p:spPr>
        <p:txBody>
          <a:bodyPr/>
          <a:lstStyle>
            <a:lvl1pPr>
              <a:defRPr>
                <a:solidFill>
                  <a:schemeClr val="tx2"/>
                </a:solidFill>
              </a:defRPr>
            </a:lvl1pPr>
          </a:lstStyle>
          <a:p>
            <a:pPr defTabSz="914367"/>
            <a:r>
              <a:rPr lang="en-US" smtClean="0">
                <a:solidFill>
                  <a:srgbClr val="00BCF2"/>
                </a:solidFill>
              </a:rPr>
              <a:t>Microsoft Confidential</a:t>
            </a:r>
            <a:endParaRPr lang="en-US" dirty="0" smtClean="0">
              <a:solidFill>
                <a:srgbClr val="00BCF2"/>
              </a:solidFill>
            </a:endParaRPr>
          </a:p>
        </p:txBody>
      </p:sp>
    </p:spTree>
    <p:extLst>
      <p:ext uri="{BB962C8B-B14F-4D97-AF65-F5344CB8AC3E}">
        <p14:creationId xmlns:p14="http://schemas.microsoft.com/office/powerpoint/2010/main" val="38239493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33568802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3" name="Footer Placeholder 2"/>
          <p:cNvSpPr>
            <a:spLocks noGrp="1"/>
          </p:cNvSpPr>
          <p:nvPr>
            <p:ph type="ftr" sz="quarter" idx="14"/>
          </p:nvPr>
        </p:nvSpPr>
        <p:spPr>
          <a:xfrm>
            <a:off x="269303" y="6109840"/>
            <a:ext cx="1769505" cy="364224"/>
          </a:xfrm>
        </p:spPr>
        <p:txBody>
          <a:bodyPr/>
          <a:lstStyle/>
          <a:p>
            <a:pPr defTabSz="914367"/>
            <a:r>
              <a:rPr lang="en-US" smtClean="0">
                <a:solidFill>
                  <a:srgbClr val="FFFFFF">
                    <a:tint val="75000"/>
                  </a:srgbClr>
                </a:solidFill>
              </a:rPr>
              <a:t>Microsoft Confidential</a:t>
            </a:r>
            <a:endParaRPr lang="en-US" dirty="0" smtClean="0">
              <a:solidFill>
                <a:srgbClr val="FFFFFF">
                  <a:tint val="75000"/>
                </a:srgbClr>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3286" y="381732"/>
            <a:ext cx="2039048" cy="690345"/>
          </a:xfrm>
          <a:prstGeom prst="rect">
            <a:avLst/>
          </a:prstGeom>
        </p:spPr>
      </p:pic>
      <p:sp>
        <p:nvSpPr>
          <p:cNvPr id="11"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4005705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009566" y="0"/>
            <a:ext cx="5212003" cy="6865782"/>
          </a:xfrm>
          <a:prstGeom prst="rect">
            <a:avLst/>
          </a:prstGeom>
        </p:spPr>
      </p:pic>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oup 1"/>
          <p:cNvGrpSpPr/>
          <p:nvPr userDrawn="1"/>
        </p:nvGrpSpPr>
        <p:grpSpPr>
          <a:xfrm>
            <a:off x="8818751" y="721562"/>
            <a:ext cx="846665" cy="788848"/>
            <a:chOff x="10162265" y="1919382"/>
            <a:chExt cx="863642" cy="804552"/>
          </a:xfrm>
        </p:grpSpPr>
        <p:pic>
          <p:nvPicPr>
            <p:cNvPr id="23" name="Picture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5087" y="3145270"/>
            <a:ext cx="595434" cy="552450"/>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75716" y="2819860"/>
            <a:ext cx="1203099" cy="1203270"/>
          </a:xfrm>
          <a:prstGeom prst="rect">
            <a:avLst/>
          </a:prstGeom>
        </p:spPr>
      </p:pic>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565141" y="4066019"/>
            <a:ext cx="4469767" cy="21474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69303" y="6109840"/>
            <a:ext cx="1769505" cy="364224"/>
          </a:xfrm>
        </p:spPr>
        <p:txBody>
          <a:bodyPr/>
          <a:lstStyle/>
          <a:p>
            <a:pPr defTabSz="914367"/>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2072134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009566" y="0"/>
            <a:ext cx="5212003" cy="6865782"/>
          </a:xfrm>
          <a:prstGeom prst="rect">
            <a:avLst/>
          </a:prstGeom>
        </p:spPr>
      </p:pic>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3" name="Picture Placeholder 9"/>
          <p:cNvSpPr>
            <a:spLocks noGrp="1"/>
          </p:cNvSpPr>
          <p:nvPr>
            <p:ph type="pic" sz="quarter" idx="21" hasCustomPrompt="1"/>
          </p:nvPr>
        </p:nvSpPr>
        <p:spPr>
          <a:xfrm>
            <a:off x="7565141" y="4066019"/>
            <a:ext cx="4469767" cy="2147456"/>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personal photo</a:t>
            </a:r>
            <a:endParaRPr lang="en-US" dirty="0"/>
          </a:p>
        </p:txBody>
      </p:sp>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69303" y="6109840"/>
            <a:ext cx="1769505" cy="364224"/>
          </a:xfrm>
        </p:spPr>
        <p:txBody>
          <a:bodyPr/>
          <a:lstStyle/>
          <a:p>
            <a:pPr defTabSz="914367"/>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37831559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009566" y="0"/>
            <a:ext cx="5212003" cy="6865782"/>
          </a:xfrm>
          <a:prstGeom prst="rect">
            <a:avLst/>
          </a:prstGeom>
        </p:spPr>
      </p:pic>
      <p:sp>
        <p:nvSpPr>
          <p:cNvPr id="55" name="Picture Placeholder 9"/>
          <p:cNvSpPr>
            <a:spLocks noGrp="1"/>
          </p:cNvSpPr>
          <p:nvPr>
            <p:ph type="pic" sz="quarter" idx="19" hasCustomPrompt="1"/>
          </p:nvPr>
        </p:nvSpPr>
        <p:spPr>
          <a:xfrm>
            <a:off x="9136156"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622943"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856953" y="6165534"/>
            <a:ext cx="986067" cy="191269"/>
          </a:xfrm>
          <a:prstGeom prst="rect">
            <a:avLst/>
          </a:prstGeom>
        </p:spPr>
      </p:pic>
      <p:pic>
        <p:nvPicPr>
          <p:cNvPr id="33" name="Picture 3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3286" y="381732"/>
            <a:ext cx="2039048" cy="690345"/>
          </a:xfrm>
          <a:prstGeom prst="rect">
            <a:avLst/>
          </a:prstGeom>
        </p:spPr>
      </p:pic>
      <p:sp>
        <p:nvSpPr>
          <p:cNvPr id="34" name="Rectangle 33"/>
          <p:cNvSpPr/>
          <p:nvPr userDrawn="1"/>
        </p:nvSpPr>
        <p:spPr>
          <a:xfrm>
            <a:off x="8364218"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35" name="Rectangle 34"/>
          <p:cNvSpPr/>
          <p:nvPr userDrawn="1"/>
        </p:nvSpPr>
        <p:spPr>
          <a:xfrm>
            <a:off x="7628632"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36" name="Rectangle 35"/>
          <p:cNvSpPr/>
          <p:nvPr userDrawn="1"/>
        </p:nvSpPr>
        <p:spPr>
          <a:xfrm>
            <a:off x="8370899"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0" name="Rectangle 39"/>
          <p:cNvSpPr/>
          <p:nvPr userDrawn="1"/>
        </p:nvSpPr>
        <p:spPr>
          <a:xfrm>
            <a:off x="7628632"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1" name="Rectangle 40"/>
          <p:cNvSpPr/>
          <p:nvPr userDrawn="1"/>
        </p:nvSpPr>
        <p:spPr>
          <a:xfrm>
            <a:off x="9145238" y="2076137"/>
            <a:ext cx="2822342" cy="1389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2" name="Rectangle 41"/>
          <p:cNvSpPr/>
          <p:nvPr userDrawn="1"/>
        </p:nvSpPr>
        <p:spPr>
          <a:xfrm>
            <a:off x="10622943" y="3594045"/>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5" name="Rectangle 44"/>
          <p:cNvSpPr/>
          <p:nvPr userDrawn="1"/>
        </p:nvSpPr>
        <p:spPr>
          <a:xfrm>
            <a:off x="9125788" y="5063041"/>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7" name="Rectangle 46"/>
          <p:cNvSpPr/>
          <p:nvPr userDrawn="1"/>
        </p:nvSpPr>
        <p:spPr>
          <a:xfrm>
            <a:off x="9109361" y="6532037"/>
            <a:ext cx="2858220"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8" name="Rectangle 47"/>
          <p:cNvSpPr/>
          <p:nvPr userDrawn="1"/>
        </p:nvSpPr>
        <p:spPr>
          <a:xfrm>
            <a:off x="7628632" y="6532037"/>
            <a:ext cx="1344637"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a:noFill/>
              </a:ln>
              <a:solidFill>
                <a:srgbClr val="D2D2D2"/>
              </a:solidFill>
              <a:effectLst/>
              <a:uLnTx/>
              <a:uFillTx/>
              <a:latin typeface="Segoe UI"/>
              <a:ea typeface="+mn-ea"/>
              <a:cs typeface="+mn-cs"/>
            </a:endParaRPr>
          </a:p>
        </p:txBody>
      </p:sp>
      <p:sp>
        <p:nvSpPr>
          <p:cNvPr id="49" name="Freeform 12"/>
          <p:cNvSpPr>
            <a:spLocks noChangeAspect="1"/>
          </p:cNvSpPr>
          <p:nvPr userDrawn="1"/>
        </p:nvSpPr>
        <p:spPr bwMode="black">
          <a:xfrm>
            <a:off x="7816059" y="736311"/>
            <a:ext cx="252643" cy="35101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95"/>
          <p:cNvSpPr>
            <a:spLocks/>
          </p:cNvSpPr>
          <p:nvPr userDrawn="1"/>
        </p:nvSpPr>
        <p:spPr bwMode="black">
          <a:xfrm>
            <a:off x="10251693" y="2466209"/>
            <a:ext cx="609432" cy="60951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81"/>
          <p:cNvSpPr>
            <a:spLocks noEditPoints="1"/>
          </p:cNvSpPr>
          <p:nvPr userDrawn="1"/>
        </p:nvSpPr>
        <p:spPr bwMode="black">
          <a:xfrm>
            <a:off x="10989214" y="4044911"/>
            <a:ext cx="612097" cy="47395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16"/>
          <p:cNvSpPr>
            <a:spLocks noEditPoints="1"/>
          </p:cNvSpPr>
          <p:nvPr userDrawn="1"/>
        </p:nvSpPr>
        <p:spPr bwMode="black">
          <a:xfrm>
            <a:off x="7775906" y="3014936"/>
            <a:ext cx="349545" cy="279084"/>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66"/>
          <p:cNvSpPr>
            <a:spLocks noEditPoints="1"/>
          </p:cNvSpPr>
          <p:nvPr userDrawn="1"/>
        </p:nvSpPr>
        <p:spPr bwMode="black">
          <a:xfrm>
            <a:off x="9477670" y="5459993"/>
            <a:ext cx="640876" cy="62079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04"/>
          <p:cNvSpPr>
            <a:spLocks noEditPoints="1"/>
          </p:cNvSpPr>
          <p:nvPr userDrawn="1"/>
        </p:nvSpPr>
        <p:spPr bwMode="black">
          <a:xfrm>
            <a:off x="8512916" y="2976558"/>
            <a:ext cx="348121" cy="3481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Text Placeholder 12"/>
          <p:cNvSpPr>
            <a:spLocks noGrp="1"/>
          </p:cNvSpPr>
          <p:nvPr>
            <p:ph type="body" sz="quarter" idx="22" hasCustomPrompt="1"/>
          </p:nvPr>
        </p:nvSpPr>
        <p:spPr>
          <a:xfrm>
            <a:off x="9136156" y="1618899"/>
            <a:ext cx="1342398"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628632" y="3594045"/>
            <a:ext cx="2838627" cy="1332159"/>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628632"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622943"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636970" y="587632"/>
            <a:ext cx="1330610" cy="375849"/>
          </a:xfrm>
          <a:solidFill>
            <a:schemeClr val="accent1"/>
          </a:solid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627250" y="6099835"/>
            <a:ext cx="1346020"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636971" y="6080790"/>
            <a:ext cx="1321216"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627501" y="4608521"/>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114402" y="3120956"/>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628633" y="1337605"/>
            <a:ext cx="1365374" cy="1333085"/>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643648" y="2339004"/>
            <a:ext cx="1354749"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69303" y="6109840"/>
            <a:ext cx="1769505" cy="364224"/>
          </a:xfrm>
        </p:spPr>
        <p:txBody>
          <a:bodyPr/>
          <a:lstStyle/>
          <a:p>
            <a:pPr defTabSz="914367"/>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34266496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pPr defTabSz="914367"/>
            <a:fld id="{DF8856BE-949E-4BF1-9D5E-AF39E8E54868}"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6" name="Footer Placeholder 5"/>
          <p:cNvSpPr>
            <a:spLocks noGrp="1"/>
          </p:cNvSpPr>
          <p:nvPr>
            <p:ph type="ftr" sz="quarter" idx="14"/>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5"/>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62000912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pPr defTabSz="914367"/>
            <a:fld id="{D1C5881F-36F0-40BB-A3FF-60E6F140E7D4}"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1268"/>
            <a:ext cx="1350538" cy="457242"/>
          </a:xfrm>
          <a:prstGeom prst="rect">
            <a:avLst/>
          </a:prstGeom>
        </p:spPr>
      </p:pic>
    </p:spTree>
    <p:extLst>
      <p:ext uri="{BB962C8B-B14F-4D97-AF65-F5344CB8AC3E}">
        <p14:creationId xmlns:p14="http://schemas.microsoft.com/office/powerpoint/2010/main" val="222640529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8947" y="6241268"/>
            <a:ext cx="1350538" cy="457242"/>
          </a:xfrm>
          <a:prstGeom prst="rect">
            <a:avLst/>
          </a:prstGeom>
        </p:spPr>
      </p:pic>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pPr defTabSz="914367"/>
            <a:fld id="{D1C5881F-36F0-40BB-A3FF-60E6F140E7D4}"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292443756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pPr defTabSz="914367"/>
            <a:fld id="{6F87C8DF-A29B-444F-AC30-6D2947C5E82B}" type="datetime1">
              <a:rPr lang="en-US" smtClean="0">
                <a:solidFill>
                  <a:srgbClr val="00BCF2">
                    <a:lumMod val="40000"/>
                    <a:lumOff val="60000"/>
                  </a:srgbClr>
                </a:solidFill>
              </a:rPr>
              <a:pPr defTabSz="914367"/>
              <a:t>5/19/2015</a:t>
            </a:fld>
            <a:endParaRPr lang="en-US">
              <a:solidFill>
                <a:srgbClr val="00BCF2">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pPr defTabSz="914367"/>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pPr defTabSz="914367"/>
            <a:fld id="{2775DF8E-1151-4C45-8C93-3AB060627CA9}" type="slidenum">
              <a:rPr lang="en-US" smtClean="0">
                <a:solidFill>
                  <a:srgbClr val="00BCF2">
                    <a:lumMod val="40000"/>
                    <a:lumOff val="60000"/>
                  </a:srgbClr>
                </a:solidFill>
              </a:rPr>
              <a:pPr defTabSz="914367"/>
              <a:t>‹#›</a:t>
            </a:fld>
            <a:endParaRPr lang="en-US">
              <a:solidFill>
                <a:srgbClr val="00BCF2">
                  <a:lumMod val="40000"/>
                  <a:lumOff val="60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23769997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pPr defTabSz="914367"/>
            <a:fld id="{F274F2DA-A81A-445A-980A-0AA0F39FE90C}" type="datetime1">
              <a:rPr lang="en-US" smtClean="0">
                <a:solidFill>
                  <a:srgbClr val="FF8C00">
                    <a:lumMod val="40000"/>
                    <a:lumOff val="60000"/>
                  </a:srgbClr>
                </a:solidFill>
              </a:rPr>
              <a:pPr defTabSz="914367"/>
              <a:t>5/19/2015</a:t>
            </a:fld>
            <a:endParaRPr lang="en-US">
              <a:solidFill>
                <a:srgbClr val="FF8C00">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pPr defTabSz="914367"/>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pPr defTabSz="914367"/>
            <a:fld id="{2775DF8E-1151-4C45-8C93-3AB060627CA9}" type="slidenum">
              <a:rPr lang="en-US" smtClean="0">
                <a:solidFill>
                  <a:srgbClr val="FF8C00">
                    <a:lumMod val="40000"/>
                    <a:lumOff val="60000"/>
                  </a:srgbClr>
                </a:solidFill>
              </a:rPr>
              <a:pPr defTabSz="914367"/>
              <a:t>‹#›</a:t>
            </a:fld>
            <a:endParaRPr lang="en-US">
              <a:solidFill>
                <a:srgbClr val="FF8C00">
                  <a:lumMod val="40000"/>
                  <a:lumOff val="60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1201594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pPr defTabSz="914367"/>
            <a:fld id="{E85A8A23-2AF9-4D72-A10E-D84E113245BD}" type="datetime1">
              <a:rPr lang="en-US" smtClean="0">
                <a:solidFill>
                  <a:srgbClr val="68217A">
                    <a:lumMod val="40000"/>
                    <a:lumOff val="60000"/>
                  </a:srgbClr>
                </a:solidFill>
              </a:rPr>
              <a:pPr defTabSz="914367"/>
              <a:t>5/19/2015</a:t>
            </a:fld>
            <a:endParaRPr lang="en-US">
              <a:solidFill>
                <a:srgbClr val="68217A">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pPr defTabSz="914367"/>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pPr defTabSz="914367"/>
            <a:fld id="{2775DF8E-1151-4C45-8C93-3AB060627CA9}" type="slidenum">
              <a:rPr lang="en-US" smtClean="0">
                <a:solidFill>
                  <a:srgbClr val="68217A">
                    <a:lumMod val="40000"/>
                    <a:lumOff val="60000"/>
                  </a:srgbClr>
                </a:solidFill>
              </a:rPr>
              <a:pPr defTabSz="914367"/>
              <a:t>‹#›</a:t>
            </a:fld>
            <a:endParaRPr lang="en-US">
              <a:solidFill>
                <a:srgbClr val="68217A">
                  <a:lumMod val="40000"/>
                  <a:lumOff val="60000"/>
                </a:srgbClr>
              </a:solidFill>
            </a:endParaRPr>
          </a:p>
        </p:txBody>
      </p:sp>
    </p:spTree>
    <p:extLst>
      <p:ext uri="{BB962C8B-B14F-4D97-AF65-F5344CB8AC3E}">
        <p14:creationId xmlns:p14="http://schemas.microsoft.com/office/powerpoint/2010/main" val="30999953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2835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pPr defTabSz="914367"/>
            <a:fld id="{2F3BAC70-3324-4D03-BF37-DF6E49462F99}"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353715764"/>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pPr defTabSz="914367"/>
            <a:fld id="{DB2B500F-D182-45FE-9614-9C63CFD5D7C7}"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33677001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pPr defTabSz="914367"/>
            <a:fld id="{9CDF5C6C-1D7F-4181-894D-D1D5CDC09395}"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8839056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pPr defTabSz="914367"/>
            <a:fld id="{43C0CA2A-A3B8-470C-B399-BD7C3BF658A5}"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090682907"/>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84267902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62C47BA7-672C-4327-8F7A-7FA7D99EA578}"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421942199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3543E286-F6E0-43BD-9037-0F6216DBA4C5}"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81111056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8A96C152-DA16-43B7-A241-E3C384ACF4C6}"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392429952"/>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pPr defTabSz="914367"/>
            <a:fld id="{63D670E1-7EB3-4C04-B5DC-F7BE38D58F38}"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96837211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14367"/>
            <a:fld id="{85E91A7C-4EFF-433E-AB94-3AE3BC2A767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smtClean="0">
              <a:ln w="12700" cmpd="sng">
                <a:solidFill>
                  <a:srgbClr val="505050"/>
                </a:solidFill>
              </a:ln>
              <a:solidFill>
                <a:srgbClr val="00BCF2"/>
              </a:solidFill>
              <a:effectLst/>
              <a:uLnTx/>
              <a:uFillTx/>
              <a:latin typeface="Segoe UI"/>
              <a:ea typeface="+mn-ea"/>
              <a:cs typeface="+mn-cs"/>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74109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82360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
        <p:nvSpPr>
          <p:cNvPr id="9" name="Rectangle 8"/>
          <p:cNvSpPr/>
          <p:nvPr userDrawn="1"/>
        </p:nvSpPr>
        <p:spPr>
          <a:xfrm>
            <a:off x="7327648" y="4936997"/>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645081803"/>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
        <p:nvSpPr>
          <p:cNvPr id="9" name="Rectangle 8"/>
          <p:cNvSpPr/>
          <p:nvPr userDrawn="1"/>
        </p:nvSpPr>
        <p:spPr>
          <a:xfrm>
            <a:off x="7327648" y="4936997"/>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6400" y="2906011"/>
            <a:ext cx="2334439" cy="3735633"/>
          </a:xfrm>
          <a:prstGeom prst="rect">
            <a:avLst/>
          </a:prstGeom>
        </p:spPr>
      </p:pic>
      <p:sp>
        <p:nvSpPr>
          <p:cNvPr id="18" name="Picture Placeholder 2"/>
          <p:cNvSpPr>
            <a:spLocks noGrp="1"/>
          </p:cNvSpPr>
          <p:nvPr>
            <p:ph type="pic" sz="quarter" idx="23" hasCustomPrompt="1"/>
          </p:nvPr>
        </p:nvSpPr>
        <p:spPr>
          <a:xfrm>
            <a:off x="10248210" y="3637138"/>
            <a:ext cx="1332973" cy="2107954"/>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90960990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
        <p:nvSpPr>
          <p:cNvPr id="9" name="Rectangle 8"/>
          <p:cNvSpPr/>
          <p:nvPr userDrawn="1"/>
        </p:nvSpPr>
        <p:spPr>
          <a:xfrm>
            <a:off x="9682306" y="4400781"/>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Picture Placeholder 15"/>
          <p:cNvSpPr>
            <a:spLocks noGrp="1"/>
          </p:cNvSpPr>
          <p:nvPr>
            <p:ph type="pic" sz="quarter" idx="20"/>
          </p:nvPr>
        </p:nvSpPr>
        <p:spPr>
          <a:xfrm>
            <a:off x="9681699" y="4400264"/>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681699" y="4400264"/>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392912" y="4591165"/>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392912" y="4742928"/>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18914" y="664631"/>
            <a:ext cx="3330489" cy="5329540"/>
          </a:xfrm>
          <a:prstGeom prst="rect">
            <a:avLst/>
          </a:prstGeom>
        </p:spPr>
      </p:pic>
      <p:sp>
        <p:nvSpPr>
          <p:cNvPr id="18" name="Picture Placeholder 2"/>
          <p:cNvSpPr>
            <a:spLocks noGrp="1"/>
          </p:cNvSpPr>
          <p:nvPr>
            <p:ph type="pic" sz="quarter" idx="23" hasCustomPrompt="1"/>
          </p:nvPr>
        </p:nvSpPr>
        <p:spPr>
          <a:xfrm>
            <a:off x="7302762" y="1704670"/>
            <a:ext cx="1901722" cy="3007369"/>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746532214"/>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14367"/>
            <a:fld id="{D2467E7F-CF77-45C3-A44E-ED167671D9A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233486" y="1258084"/>
            <a:ext cx="2838679" cy="5005749"/>
          </a:xfrm>
          <a:prstGeom prst="rect">
            <a:avLst/>
          </a:prstGeom>
        </p:spPr>
      </p:pic>
      <p:sp>
        <p:nvSpPr>
          <p:cNvPr id="20" name="Picture Placeholder 9"/>
          <p:cNvSpPr>
            <a:spLocks noGrp="1"/>
          </p:cNvSpPr>
          <p:nvPr>
            <p:ph type="pic" sz="quarter" idx="24" hasCustomPrompt="1"/>
          </p:nvPr>
        </p:nvSpPr>
        <p:spPr>
          <a:xfrm>
            <a:off x="9532295" y="1785321"/>
            <a:ext cx="2173190" cy="3580716"/>
          </a:xfrm>
          <a:solidFill>
            <a:schemeClr val="bg2"/>
          </a:solidFill>
        </p:spPr>
        <p:txBody>
          <a:bodyPr anchor="ctr" anchorCtr="0">
            <a:normAutofit/>
          </a:bodyPr>
          <a:lstStyle>
            <a:lvl1pPr marL="0" indent="0" algn="ctr">
              <a:lnSpc>
                <a:spcPct val="100000"/>
              </a:lnSpc>
              <a:buNone/>
              <a:defRPr sz="1372" baseline="0"/>
            </a:lvl1pPr>
          </a:lstStyle>
          <a:p>
            <a:r>
              <a:rPr lang="en-US" dirty="0" smtClean="0"/>
              <a:t>Click to place </a:t>
            </a:r>
            <a:br>
              <a:rPr lang="en-US" dirty="0" smtClean="0"/>
            </a:br>
            <a:r>
              <a:rPr lang="en-US" dirty="0" smtClean="0"/>
              <a:t>screen shot</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468432382"/>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14367"/>
            <a:fld id="{85E91A7C-4EFF-433E-AB94-3AE3BC2A7670}"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413447504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pPr defTabSz="914367"/>
            <a:fld id="{D25CC566-6E14-4F8A-BF5C-3220498B48A3}" type="datetime1">
              <a:rPr lang="en-US" smtClean="0">
                <a:solidFill>
                  <a:srgbClr val="00BCF2">
                    <a:lumMod val="40000"/>
                    <a:lumOff val="60000"/>
                  </a:srgbClr>
                </a:solidFill>
              </a:rPr>
              <a:pPr defTabSz="914367"/>
              <a:t>5/19/2015</a:t>
            </a:fld>
            <a:endParaRPr lang="en-US">
              <a:solidFill>
                <a:srgbClr val="00BCF2">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pPr defTabSz="914367"/>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pPr defTabSz="914367"/>
            <a:fld id="{2775DF8E-1151-4C45-8C93-3AB060627CA9}" type="slidenum">
              <a:rPr lang="en-US" smtClean="0">
                <a:solidFill>
                  <a:srgbClr val="00BCF2">
                    <a:lumMod val="40000"/>
                    <a:lumOff val="60000"/>
                  </a:srgbClr>
                </a:solidFill>
              </a:rPr>
              <a:pPr defTabSz="914367"/>
              <a:t>‹#›</a:t>
            </a:fld>
            <a:endParaRPr lang="en-US">
              <a:solidFill>
                <a:srgbClr val="00BCF2">
                  <a:lumMod val="40000"/>
                  <a:lumOff val="60000"/>
                </a:srgbClr>
              </a:solidFill>
            </a:endParaRPr>
          </a:p>
        </p:txBody>
      </p:sp>
    </p:spTree>
    <p:extLst>
      <p:ext uri="{BB962C8B-B14F-4D97-AF65-F5344CB8AC3E}">
        <p14:creationId xmlns:p14="http://schemas.microsoft.com/office/powerpoint/2010/main" val="13562203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pPr defTabSz="914367"/>
            <a:fld id="{E5FDCD9F-8EFD-42A8-BAD9-E43A885E7FD7}" type="datetime1">
              <a:rPr lang="en-US" smtClean="0">
                <a:solidFill>
                  <a:srgbClr val="FF8C00">
                    <a:lumMod val="40000"/>
                    <a:lumOff val="60000"/>
                  </a:srgbClr>
                </a:solidFill>
              </a:rPr>
              <a:pPr defTabSz="914367"/>
              <a:t>5/19/2015</a:t>
            </a:fld>
            <a:endParaRPr lang="en-US">
              <a:solidFill>
                <a:srgbClr val="FF8C00">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pPr defTabSz="914367"/>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pPr defTabSz="914367"/>
            <a:fld id="{2775DF8E-1151-4C45-8C93-3AB060627CA9}" type="slidenum">
              <a:rPr lang="en-US" smtClean="0">
                <a:solidFill>
                  <a:srgbClr val="FF8C00">
                    <a:lumMod val="40000"/>
                    <a:lumOff val="60000"/>
                  </a:srgbClr>
                </a:solidFill>
              </a:rPr>
              <a:pPr defTabSz="914367"/>
              <a:t>‹#›</a:t>
            </a:fld>
            <a:endParaRPr lang="en-US">
              <a:solidFill>
                <a:srgbClr val="FF8C00">
                  <a:lumMod val="40000"/>
                  <a:lumOff val="60000"/>
                </a:srgbClr>
              </a:solidFill>
            </a:endParaRPr>
          </a:p>
        </p:txBody>
      </p:sp>
    </p:spTree>
    <p:extLst>
      <p:ext uri="{BB962C8B-B14F-4D97-AF65-F5344CB8AC3E}">
        <p14:creationId xmlns:p14="http://schemas.microsoft.com/office/powerpoint/2010/main" val="41108347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pPr defTabSz="914367"/>
            <a:fld id="{6AD12051-B456-4405-8380-C3FD2EE5DFA6}" type="datetime1">
              <a:rPr lang="en-US" smtClean="0">
                <a:solidFill>
                  <a:srgbClr val="68217A">
                    <a:lumMod val="40000"/>
                    <a:lumOff val="60000"/>
                  </a:srgbClr>
                </a:solidFill>
              </a:rPr>
              <a:pPr defTabSz="914367"/>
              <a:t>5/19/2015</a:t>
            </a:fld>
            <a:endParaRPr lang="en-US">
              <a:solidFill>
                <a:srgbClr val="68217A">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pPr defTabSz="914367"/>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pPr defTabSz="914367"/>
            <a:fld id="{2775DF8E-1151-4C45-8C93-3AB060627CA9}" type="slidenum">
              <a:rPr lang="en-US" smtClean="0">
                <a:solidFill>
                  <a:srgbClr val="68217A">
                    <a:lumMod val="40000"/>
                    <a:lumOff val="60000"/>
                  </a:srgbClr>
                </a:solidFill>
              </a:rPr>
              <a:pPr defTabSz="914367"/>
              <a:t>‹#›</a:t>
            </a:fld>
            <a:endParaRPr lang="en-US">
              <a:solidFill>
                <a:srgbClr val="68217A">
                  <a:lumMod val="40000"/>
                  <a:lumOff val="60000"/>
                </a:srgbClr>
              </a:solidFill>
            </a:endParaRPr>
          </a:p>
        </p:txBody>
      </p:sp>
    </p:spTree>
    <p:extLst>
      <p:ext uri="{BB962C8B-B14F-4D97-AF65-F5344CB8AC3E}">
        <p14:creationId xmlns:p14="http://schemas.microsoft.com/office/powerpoint/2010/main" val="30656213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10301" y="6356802"/>
            <a:ext cx="2742188" cy="364224"/>
          </a:xfrm>
        </p:spPr>
        <p:txBody>
          <a:bodyPr/>
          <a:lstStyle>
            <a:lvl1pPr>
              <a:defRPr>
                <a:solidFill>
                  <a:schemeClr val="bg1"/>
                </a:solidFill>
              </a:defRPr>
            </a:lvl1pPr>
          </a:lstStyle>
          <a:p>
            <a:pPr defTabSz="914367"/>
            <a:fld id="{2E6C8223-FB88-46A3-B41D-44B2610DF9D3}" type="datetime1">
              <a:rPr lang="en-US" smtClean="0">
                <a:solidFill>
                  <a:srgbClr val="505050"/>
                </a:solidFill>
              </a:rPr>
              <a:pPr defTabSz="914367"/>
              <a:t>5/19/2015</a:t>
            </a:fld>
            <a:endParaRPr lang="en-US">
              <a:solidFill>
                <a:srgbClr val="505050"/>
              </a:solidFill>
            </a:endParaRPr>
          </a:p>
        </p:txBody>
      </p:sp>
      <p:sp>
        <p:nvSpPr>
          <p:cNvPr id="7" name="Footer Placeholder 6"/>
          <p:cNvSpPr>
            <a:spLocks noGrp="1"/>
          </p:cNvSpPr>
          <p:nvPr>
            <p:ph type="ftr" sz="quarter" idx="13"/>
          </p:nvPr>
        </p:nvSpPr>
        <p:spPr>
          <a:xfrm>
            <a:off x="740796" y="6356803"/>
            <a:ext cx="1769505" cy="364224"/>
          </a:xfrm>
        </p:spPr>
        <p:txBody>
          <a:bodyPr/>
          <a:lstStyle>
            <a:lvl1pPr>
              <a:defRPr>
                <a:solidFill>
                  <a:schemeClr val="bg1"/>
                </a:solidFill>
              </a:defRPr>
            </a:lvl1pPr>
          </a:lstStyle>
          <a:p>
            <a:pPr defTabSz="914367"/>
            <a:r>
              <a:rPr lang="en-US" smtClean="0">
                <a:solidFill>
                  <a:srgbClr val="505050"/>
                </a:solidFill>
              </a:rPr>
              <a:t>Microsoft Confidential</a:t>
            </a:r>
            <a:endParaRPr lang="en-US" dirty="0" smtClean="0">
              <a:solidFill>
                <a:srgbClr val="505050"/>
              </a:solidFill>
            </a:endParaRPr>
          </a:p>
        </p:txBody>
      </p:sp>
      <p:sp>
        <p:nvSpPr>
          <p:cNvPr id="8" name="Slide Number Placeholder 7"/>
          <p:cNvSpPr>
            <a:spLocks noGrp="1"/>
          </p:cNvSpPr>
          <p:nvPr>
            <p:ph type="sldNum" sz="quarter" idx="14"/>
          </p:nvPr>
        </p:nvSpPr>
        <p:spPr>
          <a:xfrm>
            <a:off x="264569" y="6356803"/>
            <a:ext cx="476227" cy="364224"/>
          </a:xfrm>
        </p:spPr>
        <p:txBody>
          <a:bodyPr/>
          <a:lstStyle>
            <a:lvl1pPr>
              <a:defRPr>
                <a:solidFill>
                  <a:schemeClr val="bg1"/>
                </a:solidFill>
              </a:defRPr>
            </a:lvl1pPr>
          </a:lstStyle>
          <a:p>
            <a:pPr defTabSz="914367"/>
            <a:fld id="{2775DF8E-1151-4C45-8C93-3AB060627CA9}" type="slidenum">
              <a:rPr lang="en-US" smtClean="0">
                <a:solidFill>
                  <a:srgbClr val="505050"/>
                </a:solidFill>
              </a:rPr>
              <a:pPr defTabSz="914367"/>
              <a:t>‹#›</a:t>
            </a:fld>
            <a:endParaRPr lang="en-US" dirty="0">
              <a:solidFill>
                <a:srgbClr val="505050"/>
              </a:solidFill>
            </a:endParaRPr>
          </a:p>
        </p:txBody>
      </p:sp>
    </p:spTree>
    <p:extLst>
      <p:ext uri="{BB962C8B-B14F-4D97-AF65-F5344CB8AC3E}">
        <p14:creationId xmlns:p14="http://schemas.microsoft.com/office/powerpoint/2010/main" val="426128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360074"/>
            <a:ext cx="11653522" cy="1172373"/>
          </a:xfrm>
        </p:spPr>
        <p:txBody>
          <a:bodyPr/>
          <a:lstStyle>
            <a:lvl1pPr marL="0" indent="0">
              <a:buNone/>
              <a:defRPr sz="1765">
                <a:gradFill>
                  <a:gsLst>
                    <a:gs pos="1250">
                      <a:srgbClr val="000000"/>
                    </a:gs>
                    <a:gs pos="100000">
                      <a:srgbClr val="000000"/>
                    </a:gs>
                  </a:gsLst>
                  <a:lin ang="5400000" scaled="0"/>
                </a:gradFill>
                <a:latin typeface="Segoe UI Mono" panose="020B0509040204020203" pitchFamily="49" charset="0"/>
                <a:cs typeface="Segoe UI" pitchFamily="34" charset="0"/>
              </a:defRPr>
            </a:lvl1pPr>
            <a:lvl2pPr marL="339726" indent="0">
              <a:buNone/>
              <a:defRPr sz="1176">
                <a:gradFill>
                  <a:gsLst>
                    <a:gs pos="1250">
                      <a:srgbClr val="000000"/>
                    </a:gs>
                    <a:gs pos="100000">
                      <a:srgbClr val="000000"/>
                    </a:gs>
                  </a:gsLst>
                  <a:lin ang="5400000" scaled="0"/>
                </a:gradFill>
                <a:latin typeface="Segoe UI Mono" panose="020B0509040204020203" pitchFamily="49" charset="0"/>
                <a:cs typeface="Segoe UI" pitchFamily="34" charset="0"/>
              </a:defRPr>
            </a:lvl2pPr>
            <a:lvl3pPr marL="573090" indent="0">
              <a:buNone/>
              <a:defRPr sz="1078">
                <a:gradFill>
                  <a:gsLst>
                    <a:gs pos="1250">
                      <a:srgbClr val="000000"/>
                    </a:gs>
                    <a:gs pos="100000">
                      <a:srgbClr val="000000"/>
                    </a:gs>
                  </a:gsLst>
                  <a:lin ang="5400000" scaled="0"/>
                </a:gradFill>
                <a:latin typeface="Segoe UI Mono" panose="020B0509040204020203" pitchFamily="49" charset="0"/>
                <a:cs typeface="Segoe UI" pitchFamily="34" charset="0"/>
              </a:defRPr>
            </a:lvl3pPr>
            <a:lvl4pPr marL="798516" indent="0">
              <a:buNone/>
              <a:defRPr sz="1029">
                <a:gradFill>
                  <a:gsLst>
                    <a:gs pos="1250">
                      <a:srgbClr val="000000"/>
                    </a:gs>
                    <a:gs pos="100000">
                      <a:srgbClr val="000000"/>
                    </a:gs>
                  </a:gsLst>
                  <a:lin ang="5400000" scaled="0"/>
                </a:gradFill>
                <a:latin typeface="Segoe UI Mono" panose="020B0509040204020203" pitchFamily="49" charset="0"/>
                <a:cs typeface="Segoe UI" pitchFamily="34" charset="0"/>
              </a:defRPr>
            </a:lvl4pPr>
            <a:lvl5pPr marL="1030292" indent="0">
              <a:buNone/>
              <a:defRPr sz="1029">
                <a:gradFill>
                  <a:gsLst>
                    <a:gs pos="1250">
                      <a:srgbClr val="000000"/>
                    </a:gs>
                    <a:gs pos="100000">
                      <a:srgbClr val="000000"/>
                    </a:gs>
                  </a:gsLst>
                  <a:lin ang="5400000" scaled="0"/>
                </a:gradFill>
                <a:latin typeface="Segoe UI Mono" panose="020B0509040204020203" pitchFamily="49"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1"/>
          </p:nvPr>
        </p:nvSpPr>
        <p:spPr/>
        <p:txBody>
          <a:bodyPr/>
          <a:lstStyle/>
          <a:p>
            <a:pPr defTabSz="914367"/>
            <a:fld id="{2E6C8223-FB88-46A3-B41D-44B2610DF9D3}"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7" name="Footer Placeholder 6"/>
          <p:cNvSpPr>
            <a:spLocks noGrp="1"/>
          </p:cNvSpPr>
          <p:nvPr>
            <p:ph type="ftr" sz="quarter" idx="12"/>
          </p:nvPr>
        </p:nvSpPr>
        <p:spPr/>
        <p:txBody>
          <a:body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3"/>
          </p:nvPr>
        </p:nvSpPr>
        <p:spPr/>
        <p:txBody>
          <a:body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428720" y="6362386"/>
            <a:ext cx="1496943" cy="353971"/>
          </a:xfrm>
          <a:prstGeom prst="rect">
            <a:avLst/>
          </a:prstGeom>
        </p:spPr>
      </p:pic>
    </p:spTree>
    <p:extLst>
      <p:ext uri="{BB962C8B-B14F-4D97-AF65-F5344CB8AC3E}">
        <p14:creationId xmlns:p14="http://schemas.microsoft.com/office/powerpoint/2010/main" val="489442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942384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Date Placeholder 2"/>
          <p:cNvSpPr>
            <a:spLocks noGrp="1"/>
          </p:cNvSpPr>
          <p:nvPr>
            <p:ph type="dt" sz="half" idx="10"/>
          </p:nvPr>
        </p:nvSpPr>
        <p:spPr/>
        <p:txBody>
          <a:bodyPr/>
          <a:lstStyle/>
          <a:p>
            <a:pPr defTabSz="914367"/>
            <a:fld id="{DD6BA945-7159-4B59-BBE9-794DFD3401F2}" type="datetime1">
              <a:rPr lang="en-US" smtClean="0">
                <a:solidFill>
                  <a:srgbClr val="787878">
                    <a:lumMod val="60000"/>
                    <a:lumOff val="40000"/>
                  </a:srgbClr>
                </a:solidFill>
              </a:rPr>
              <a:pPr defTabSz="914367"/>
              <a:t>5/19/2015</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pPr defTabSz="914367"/>
            <a:endParaRPr lang="en-US">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pPr defTabSz="914367"/>
            <a:fld id="{B6F15528-21DE-4FAA-801E-634DDDAF4B2B}" type="slidenum">
              <a:rPr lang="en-US" smtClean="0">
                <a:solidFill>
                  <a:srgbClr val="787878">
                    <a:lumMod val="60000"/>
                    <a:lumOff val="40000"/>
                  </a:srgbClr>
                </a:solidFill>
              </a:rPr>
              <a:pPr defTabSz="914367"/>
              <a:t>‹#›</a:t>
            </a:fld>
            <a:endParaRPr lang="en-US">
              <a:solidFill>
                <a:srgbClr val="787878">
                  <a:lumMod val="60000"/>
                  <a:lumOff val="40000"/>
                </a:srgbClr>
              </a:solidFill>
            </a:endParaRPr>
          </a:p>
        </p:txBody>
      </p:sp>
    </p:spTree>
    <p:extLst>
      <p:ext uri="{BB962C8B-B14F-4D97-AF65-F5344CB8AC3E}">
        <p14:creationId xmlns:p14="http://schemas.microsoft.com/office/powerpoint/2010/main" val="560792896"/>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8"/>
            <a:ext cx="10972800" cy="1834990"/>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pPr defTabSz="914367"/>
            <a:fld id="{6DD3B76A-C5DE-4B9A-BEAE-BBF0DC17AAA8}" type="datetime1">
              <a:rPr lang="en-US" smtClean="0">
                <a:solidFill>
                  <a:srgbClr val="505050">
                    <a:tint val="75000"/>
                  </a:srgbClr>
                </a:solidFill>
              </a:rPr>
              <a:pPr defTabSz="914367"/>
              <a:t>5/19/2015</a:t>
            </a:fld>
            <a:endParaRPr lang="en-US" dirty="0">
              <a:solidFill>
                <a:srgbClr val="505050">
                  <a:tint val="75000"/>
                </a:srgbClr>
              </a:solidFill>
            </a:endParaRPr>
          </a:p>
        </p:txBody>
      </p:sp>
      <p:sp>
        <p:nvSpPr>
          <p:cNvPr id="14" name="Footer Placeholder 13"/>
          <p:cNvSpPr>
            <a:spLocks noGrp="1"/>
          </p:cNvSpPr>
          <p:nvPr>
            <p:ph type="ftr" sz="quarter" idx="19"/>
          </p:nvPr>
        </p:nvSpPr>
        <p:spPr/>
        <p:txBody>
          <a:bodyPr/>
          <a:lstStyle/>
          <a:p>
            <a:pPr defTabSz="914367"/>
            <a:r>
              <a:rPr lang="en-US" smtClean="0">
                <a:solidFill>
                  <a:srgbClr val="505050">
                    <a:tint val="75000"/>
                  </a:srgbClr>
                </a:solidFill>
              </a:rPr>
              <a:t>Microsoft confidential</a:t>
            </a:r>
            <a:endParaRPr lang="en-US" dirty="0">
              <a:solidFill>
                <a:srgbClr val="505050">
                  <a:tint val="75000"/>
                </a:srgbClr>
              </a:solidFill>
            </a:endParaRPr>
          </a:p>
        </p:txBody>
      </p:sp>
      <p:sp>
        <p:nvSpPr>
          <p:cNvPr id="15" name="Slide Number Placeholder 14"/>
          <p:cNvSpPr>
            <a:spLocks noGrp="1"/>
          </p:cNvSpPr>
          <p:nvPr>
            <p:ph type="sldNum" sz="quarter" idx="20"/>
          </p:nvPr>
        </p:nvSpPr>
        <p:spPr/>
        <p:txBody>
          <a:bodyPr/>
          <a:lstStyle/>
          <a:p>
            <a:pPr defTabSz="914367"/>
            <a:fld id="{B6F15528-21DE-4FAA-801E-634DDDAF4B2B}" type="slidenum">
              <a:rPr lang="en-US" smtClean="0">
                <a:solidFill>
                  <a:srgbClr val="505050">
                    <a:tint val="75000"/>
                  </a:srgbClr>
                </a:solidFill>
              </a:rPr>
              <a:pPr defTabSz="914367"/>
              <a:t>‹#›</a:t>
            </a:fld>
            <a:endParaRPr lang="en-US" dirty="0">
              <a:solidFill>
                <a:srgbClr val="505050">
                  <a:tint val="75000"/>
                </a:srgbClr>
              </a:solidFill>
            </a:endParaRPr>
          </a:p>
        </p:txBody>
      </p:sp>
    </p:spTree>
    <p:extLst>
      <p:ext uri="{BB962C8B-B14F-4D97-AF65-F5344CB8AC3E}">
        <p14:creationId xmlns:p14="http://schemas.microsoft.com/office/powerpoint/2010/main" val="398860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673454"/>
          </a:xfrm>
        </p:spPr>
        <p:txBody>
          <a:bodyPr/>
          <a:lstStyle>
            <a:lvl1pPr marL="0" indent="0" algn="ctr">
              <a:buNone/>
              <a:defRPr>
                <a:solidFill>
                  <a:schemeClr val="tx1">
                    <a:tint val="75000"/>
                  </a:schemeClr>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914367"/>
            <a:fld id="{5AE4E380-03BE-6E48-9E85-36A00AC23E39}" type="datetimeFigureOut">
              <a:rPr lang="en-US" smtClean="0">
                <a:solidFill>
                  <a:srgbClr val="505050">
                    <a:tint val="75000"/>
                  </a:srgbClr>
                </a:solidFill>
              </a:rPr>
              <a:pPr defTabSz="914367"/>
              <a:t>5/19/2015</a:t>
            </a:fld>
            <a:endParaRPr lang="en-US">
              <a:solidFill>
                <a:srgbClr val="50505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914367"/>
            <a:endParaRPr lang="en-US">
              <a:solidFill>
                <a:srgbClr val="505050">
                  <a:tint val="75000"/>
                </a:srgb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914367"/>
            <a:fld id="{38EE2AB6-723D-0541-AE72-5F9878E54F9E}"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334123653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34912137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97943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07499423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92147844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8839318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193102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716980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4653190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2121257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043515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9109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7299416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86688272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665666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76453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230459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81727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3286482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042379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4989404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83249528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19563115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25011003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171656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801202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994090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910385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49657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EECC81C7-9B44-4F63-913E-7EAD94B5FF4F}" type="datetimeFigureOut">
              <a:rPr lang="nl-NL" smtClean="0"/>
              <a:t>19-5-2015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697431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4882795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61237522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9316329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61322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8355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729858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475629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687211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622580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50710779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EECC81C7-9B44-4F63-913E-7EAD94B5FF4F}" type="datetimeFigureOut">
              <a:rPr lang="nl-NL" smtClean="0"/>
              <a:t>19-5-2015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6258785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19437393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46170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54287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0635580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173619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5992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8304219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98340158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7241290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912161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EECC81C7-9B44-4F63-913E-7EAD94B5FF4F}" type="datetimeFigureOut">
              <a:rPr lang="nl-NL" smtClean="0"/>
              <a:t>19-5-2015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030966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60498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75467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683739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674236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30326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84485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509339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93898364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70478466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406729824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C81C7-9B44-4F63-913E-7EAD94B5FF4F}" type="datetimeFigureOut">
              <a:rPr lang="nl-NL" smtClean="0"/>
              <a:t>19-5-2015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1629732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1372818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863478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4224127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869274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304672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67946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9565625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306190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479886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443834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81C7-9B44-4F63-913E-7EAD94B5FF4F}" type="datetimeFigureOut">
              <a:rPr lang="nl-NL" smtClean="0"/>
              <a:t>19-5-2015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2294264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92719283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56980845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45892552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903471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3814522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58486997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601347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9127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83593739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17699466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81C7-9B44-4F63-913E-7EAD94B5FF4F}" type="datetimeFigureOut">
              <a:rPr lang="nl-NL" smtClean="0"/>
              <a:t>19-5-2015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4180029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8249857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461039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59320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10315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347170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33106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53679203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16528198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9341051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748118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image" Target="../media/image1.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theme" Target="../theme/theme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image" Target="../media/image1.png"/><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image" Target="../media/image1.png"/><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theme" Target="../theme/theme6.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image" Target="../media/image1.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theme" Target="../theme/theme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theme" Target="../theme/theme8.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81C7-9B44-4F63-913E-7EAD94B5FF4F}" type="datetimeFigureOut">
              <a:rPr lang="nl-NL" smtClean="0"/>
              <a:t>19-5-2015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16C0D8-BC3F-45EB-92E9-2090EF7D480E}" type="slidenum">
              <a:rPr lang="nl-NL" smtClean="0"/>
              <a:t>‹#›</a:t>
            </a:fld>
            <a:endParaRPr lang="nl-NL"/>
          </a:p>
        </p:txBody>
      </p:sp>
    </p:spTree>
    <p:extLst>
      <p:ext uri="{BB962C8B-B14F-4D97-AF65-F5344CB8AC3E}">
        <p14:creationId xmlns:p14="http://schemas.microsoft.com/office/powerpoint/2010/main" val="1024284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1628270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2685892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2454667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1" r:id="rId1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26198738"/>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28159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90032741"/>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7"/>
            <a:ext cx="11653521" cy="183173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682846" y="6356803"/>
            <a:ext cx="1769505"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10" name="Date Placeholder 9"/>
          <p:cNvSpPr>
            <a:spLocks noGrp="1"/>
          </p:cNvSpPr>
          <p:nvPr>
            <p:ph type="dt" sz="half" idx="2"/>
          </p:nvPr>
        </p:nvSpPr>
        <p:spPr>
          <a:xfrm>
            <a:off x="6940658" y="6356802"/>
            <a:ext cx="2742188"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fld id="{19A18E7F-4D26-44E8-AE3A-69908B15FB69}" type="datetime1">
              <a:rPr lang="en-US" smtClean="0">
                <a:solidFill>
                  <a:srgbClr val="505050">
                    <a:tint val="75000"/>
                  </a:srgbClr>
                </a:solidFill>
              </a:rPr>
              <a:pPr defTabSz="914367"/>
              <a:t>5/19/2015</a:t>
            </a:fld>
            <a:endParaRPr lang="en-US">
              <a:solidFill>
                <a:srgbClr val="505050">
                  <a:tint val="75000"/>
                </a:srgbClr>
              </a:solidFill>
            </a:endParaRPr>
          </a:p>
        </p:txBody>
      </p:sp>
      <p:sp>
        <p:nvSpPr>
          <p:cNvPr id="11" name="Slide Number Placeholder 10"/>
          <p:cNvSpPr>
            <a:spLocks noGrp="1"/>
          </p:cNvSpPr>
          <p:nvPr>
            <p:ph type="sldNum" sz="quarter" idx="4"/>
          </p:nvPr>
        </p:nvSpPr>
        <p:spPr>
          <a:xfrm>
            <a:off x="11446535" y="6356803"/>
            <a:ext cx="476227"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142343775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Lst>
  <p:transition>
    <p:fade/>
  </p:transition>
  <p:timing>
    <p:tnLst>
      <p:par>
        <p:cTn id="1" dur="indefinite" restart="never" nodeType="tmRoot"/>
      </p:par>
    </p:tnLst>
  </p:timing>
  <p:hf hdr="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9.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9.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9.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8.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7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79.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9.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9.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120.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24.xml"/><Relationship Id="rId7" Type="http://schemas.openxmlformats.org/officeDocument/2006/relationships/image" Target="../media/image78.jpeg"/><Relationship Id="rId2" Type="http://schemas.openxmlformats.org/officeDocument/2006/relationships/slideLayout" Target="../slideLayouts/slideLayout120.xml"/><Relationship Id="rId1" Type="http://schemas.openxmlformats.org/officeDocument/2006/relationships/themeOverride" Target="../theme/themeOverride1.xml"/><Relationship Id="rId6" Type="http://schemas.openxmlformats.org/officeDocument/2006/relationships/image" Target="../media/image74.png"/><Relationship Id="rId5" Type="http://schemas.openxmlformats.org/officeDocument/2006/relationships/image" Target="../media/image77.png"/><Relationship Id="rId4" Type="http://schemas.openxmlformats.org/officeDocument/2006/relationships/image" Target="../media/image73.png"/><Relationship Id="rId9" Type="http://schemas.openxmlformats.org/officeDocument/2006/relationships/image" Target="../media/image8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12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20.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20.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20.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73.png"/><Relationship Id="rId7" Type="http://schemas.openxmlformats.org/officeDocument/2006/relationships/image" Target="../media/image78.jpeg"/><Relationship Id="rId2" Type="http://schemas.openxmlformats.org/officeDocument/2006/relationships/notesSlide" Target="../notesSlides/notesSlide29.xml"/><Relationship Id="rId1" Type="http://schemas.openxmlformats.org/officeDocument/2006/relationships/slideLayout" Target="../slideLayouts/slideLayout120.xml"/><Relationship Id="rId6" Type="http://schemas.openxmlformats.org/officeDocument/2006/relationships/image" Target="../media/image84.png"/><Relationship Id="rId5" Type="http://schemas.openxmlformats.org/officeDocument/2006/relationships/image" Target="../media/image74.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0.xml"/></Relationships>
</file>

<file path=ppt/slides/_rels/slide4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microsoft.com/office/2007/relationships/hdphoto" Target="../media/hdphoto3.wdp"/><Relationship Id="rId2" Type="http://schemas.openxmlformats.org/officeDocument/2006/relationships/image" Target="../media/image73.png"/><Relationship Id="rId1" Type="http://schemas.openxmlformats.org/officeDocument/2006/relationships/slideLayout" Target="../slideLayouts/slideLayout120.xml"/><Relationship Id="rId6" Type="http://schemas.openxmlformats.org/officeDocument/2006/relationships/image" Target="../media/image86.png"/><Relationship Id="rId5" Type="http://schemas.openxmlformats.org/officeDocument/2006/relationships/image" Target="../media/image78.jpe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120.xml"/><Relationship Id="rId5" Type="http://schemas.openxmlformats.org/officeDocument/2006/relationships/image" Target="../media/image87.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120.xml"/><Relationship Id="rId6" Type="http://schemas.openxmlformats.org/officeDocument/2006/relationships/image" Target="../media/image89.png"/><Relationship Id="rId5" Type="http://schemas.openxmlformats.org/officeDocument/2006/relationships/image" Target="../media/image83.png"/><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450206" y="3083702"/>
            <a:ext cx="3223862" cy="690597"/>
          </a:xfrm>
          <a:prstGeom prst="rect">
            <a:avLst/>
          </a:prstGeom>
        </p:spPr>
      </p:pic>
      <p:sp>
        <p:nvSpPr>
          <p:cNvPr id="3" name="Text Box 3"/>
          <p:cNvSpPr txBox="1">
            <a:spLocks noChangeArrowheads="1"/>
          </p:cNvSpPr>
          <p:nvPr/>
        </p:nvSpPr>
        <p:spPr bwMode="blackWhite">
          <a:xfrm>
            <a:off x="267684" y="5960018"/>
            <a:ext cx="10758655" cy="606470"/>
          </a:xfrm>
          <a:prstGeom prst="rect">
            <a:avLst/>
          </a:prstGeom>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DX_Logo_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87"/>
            <a:ext cx="12190271" cy="6857027"/>
          </a:xfrm>
          <a:prstGeom prst="rect">
            <a:avLst/>
          </a:prstGeom>
        </p:spPr>
      </p:pic>
    </p:spTree>
    <p:extLst>
      <p:ext uri="{BB962C8B-B14F-4D97-AF65-F5344CB8AC3E}">
        <p14:creationId xmlns:p14="http://schemas.microsoft.com/office/powerpoint/2010/main" val="4161386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Sample</a:t>
            </a:r>
            <a:endParaRPr lang="en-US" dirty="0"/>
          </a:p>
        </p:txBody>
      </p:sp>
      <p:sp>
        <p:nvSpPr>
          <p:cNvPr id="4" name="Content Placeholder 3"/>
          <p:cNvSpPr>
            <a:spLocks noGrp="1"/>
          </p:cNvSpPr>
          <p:nvPr>
            <p:ph idx="1"/>
          </p:nvPr>
        </p:nvSpPr>
        <p:spPr>
          <a:xfrm>
            <a:off x="366999" y="1617393"/>
            <a:ext cx="15847350" cy="5351871"/>
          </a:xfrm>
        </p:spPr>
        <p:txBody>
          <a:bodyPr/>
          <a:lstStyle/>
          <a:p>
            <a:pPr marL="0" indent="0">
              <a:buNone/>
            </a:pPr>
            <a:r>
              <a:rPr lang="en-US" sz="1866" dirty="0">
                <a:solidFill>
                  <a:srgbClr val="0000FF"/>
                </a:solidFill>
                <a:highlight>
                  <a:srgbClr val="FFFFFF"/>
                </a:highlight>
                <a:latin typeface="Consolas" panose="020B0609020204030204" pitchFamily="49" charset="0"/>
              </a:rPr>
              <a:t>private</a:t>
            </a:r>
            <a:r>
              <a:rPr lang="en-US" sz="1866" dirty="0">
                <a:solidFill>
                  <a:srgbClr val="000000"/>
                </a:solidFill>
                <a:highlight>
                  <a:srgbClr val="FFFFFF"/>
                </a:highlight>
                <a:latin typeface="Consolas" panose="020B0609020204030204" pitchFamily="49" charset="0"/>
              </a:rPr>
              <a:t> </a:t>
            </a:r>
            <a:r>
              <a:rPr lang="en-US" sz="1866" dirty="0" err="1">
                <a:solidFill>
                  <a:srgbClr val="0000FF"/>
                </a:solidFill>
                <a:highlight>
                  <a:srgbClr val="FFFFFF"/>
                </a:highlight>
                <a:latin typeface="Consolas" panose="020B0609020204030204" pitchFamily="49" charset="0"/>
              </a:rPr>
              <a:t>async</a:t>
            </a:r>
            <a:r>
              <a:rPr lang="en-US" sz="1866" dirty="0">
                <a:solidFill>
                  <a:srgbClr val="000000"/>
                </a:solidFill>
                <a:highlight>
                  <a:srgbClr val="FFFFFF"/>
                </a:highlight>
                <a:latin typeface="Consolas" panose="020B0609020204030204" pitchFamily="49" charset="0"/>
              </a:rPr>
              <a:t> </a:t>
            </a:r>
            <a:r>
              <a:rPr lang="en-US" sz="1866" dirty="0">
                <a:solidFill>
                  <a:srgbClr val="0000FF"/>
                </a:solidFill>
                <a:highlight>
                  <a:srgbClr val="FFFFFF"/>
                </a:highlight>
                <a:latin typeface="Consolas" panose="020B0609020204030204" pitchFamily="49" charset="0"/>
              </a:rPr>
              <a:t>void</a:t>
            </a:r>
            <a:r>
              <a:rPr lang="en-US" sz="1866" dirty="0">
                <a:solidFill>
                  <a:srgbClr val="000000"/>
                </a:solidFill>
                <a:highlight>
                  <a:srgbClr val="FFFFFF"/>
                </a:highlight>
                <a:latin typeface="Consolas" panose="020B0609020204030204" pitchFamily="49" charset="0"/>
              </a:rPr>
              <a:t> </a:t>
            </a:r>
            <a:r>
              <a:rPr lang="en-US" sz="1866" dirty="0" err="1">
                <a:solidFill>
                  <a:srgbClr val="000000"/>
                </a:solidFill>
                <a:highlight>
                  <a:srgbClr val="FFFFFF"/>
                </a:highlight>
                <a:latin typeface="Consolas" panose="020B0609020204030204" pitchFamily="49" charset="0"/>
              </a:rPr>
              <a:t>StartTbTNavigationSession</a:t>
            </a:r>
            <a:r>
              <a:rPr lang="en-US" sz="1866" dirty="0">
                <a:solidFill>
                  <a:srgbClr val="000000"/>
                </a:solidFill>
                <a:highlight>
                  <a:srgbClr val="FFFFFF"/>
                </a:highlight>
                <a:latin typeface="Consolas" panose="020B0609020204030204" pitchFamily="49" charset="0"/>
              </a:rPr>
              <a:t>()</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r>
              <a:rPr lang="en-US" sz="1866" dirty="0">
                <a:solidFill>
                  <a:srgbClr val="0000FF"/>
                </a:solidFill>
                <a:highlight>
                  <a:srgbClr val="FFFFFF"/>
                </a:highlight>
                <a:latin typeface="Consolas" panose="020B0609020204030204" pitchFamily="49" charset="0"/>
              </a:rPr>
              <a:t>using</a:t>
            </a:r>
            <a:r>
              <a:rPr lang="en-US" sz="1866" dirty="0">
                <a:solidFill>
                  <a:srgbClr val="000000"/>
                </a:solidFill>
                <a:highlight>
                  <a:srgbClr val="FFFFFF"/>
                </a:highlight>
                <a:latin typeface="Consolas" panose="020B0609020204030204" pitchFamily="49" charset="0"/>
              </a:rPr>
              <a:t> (</a:t>
            </a:r>
            <a:r>
              <a:rPr lang="en-US" sz="1866" dirty="0" err="1">
                <a:solidFill>
                  <a:srgbClr val="0000FF"/>
                </a:solidFill>
                <a:highlight>
                  <a:srgbClr val="FFFFFF"/>
                </a:highlight>
                <a:latin typeface="Consolas" panose="020B0609020204030204" pitchFamily="49" charset="0"/>
              </a:rPr>
              <a:t>var</a:t>
            </a:r>
            <a:r>
              <a:rPr lang="en-US" sz="1866" dirty="0">
                <a:solidFill>
                  <a:srgbClr val="000000"/>
                </a:solidFill>
                <a:highlight>
                  <a:srgbClr val="FFFFFF"/>
                </a:highlight>
                <a:latin typeface="Consolas" panose="020B0609020204030204" pitchFamily="49" charset="0"/>
              </a:rPr>
              <a:t> session = </a:t>
            </a:r>
            <a:r>
              <a:rPr lang="en-US" sz="1866" dirty="0">
                <a:solidFill>
                  <a:srgbClr val="0000FF"/>
                </a:solidFill>
                <a:highlight>
                  <a:srgbClr val="FFFFFF"/>
                </a:highlight>
                <a:latin typeface="Consolas" panose="020B0609020204030204" pitchFamily="49" charset="0"/>
              </a:rPr>
              <a:t>new</a:t>
            </a:r>
            <a:r>
              <a:rPr lang="en-US" sz="1866" dirty="0">
                <a:solidFill>
                  <a:srgbClr val="000000"/>
                </a:solidFill>
                <a:highlight>
                  <a:srgbClr val="FFFFFF"/>
                </a:highlight>
                <a:latin typeface="Consolas" panose="020B0609020204030204" pitchFamily="49" charset="0"/>
              </a:rPr>
              <a:t> </a:t>
            </a:r>
            <a:r>
              <a:rPr lang="en-US" sz="1866" dirty="0" err="1">
                <a:solidFill>
                  <a:srgbClr val="2B91AF"/>
                </a:solidFill>
                <a:highlight>
                  <a:srgbClr val="FFFFFF"/>
                </a:highlight>
                <a:latin typeface="Consolas" panose="020B0609020204030204" pitchFamily="49" charset="0"/>
              </a:rPr>
              <a:t>ExtendedExecutionSession</a:t>
            </a:r>
            <a:r>
              <a:rPr lang="en-US" sz="1866" dirty="0">
                <a:solidFill>
                  <a:srgbClr val="000000"/>
                </a:solidFill>
                <a:highlight>
                  <a:srgbClr val="FFFFFF"/>
                </a:highlight>
                <a:latin typeface="Consolas" panose="020B0609020204030204" pitchFamily="49" charset="0"/>
              </a:rPr>
              <a:t>())</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r>
              <a:rPr lang="en-US" sz="1866" dirty="0" err="1">
                <a:solidFill>
                  <a:srgbClr val="000000"/>
                </a:solidFill>
                <a:highlight>
                  <a:srgbClr val="FFFFFF"/>
                </a:highlight>
                <a:latin typeface="Consolas" panose="020B0609020204030204" pitchFamily="49" charset="0"/>
              </a:rPr>
              <a:t>session.Reason</a:t>
            </a:r>
            <a:r>
              <a:rPr lang="en-US" sz="1866" dirty="0">
                <a:solidFill>
                  <a:srgbClr val="000000"/>
                </a:solidFill>
                <a:highlight>
                  <a:srgbClr val="FFFFFF"/>
                </a:highlight>
                <a:latin typeface="Consolas" panose="020B0609020204030204" pitchFamily="49" charset="0"/>
              </a:rPr>
              <a:t> = </a:t>
            </a:r>
            <a:r>
              <a:rPr lang="en-US" sz="1866" dirty="0" err="1">
                <a:solidFill>
                  <a:srgbClr val="2B91AF"/>
                </a:solidFill>
                <a:highlight>
                  <a:srgbClr val="FFFFFF"/>
                </a:highlight>
                <a:latin typeface="Consolas" panose="020B0609020204030204" pitchFamily="49" charset="0"/>
              </a:rPr>
              <a:t>ExtendedExecutionReason</a:t>
            </a:r>
            <a:r>
              <a:rPr lang="en-US" sz="1866" dirty="0" err="1">
                <a:solidFill>
                  <a:srgbClr val="000000"/>
                </a:solidFill>
                <a:highlight>
                  <a:srgbClr val="FFFFFF"/>
                </a:highlight>
                <a:latin typeface="Consolas" panose="020B0609020204030204" pitchFamily="49" charset="0"/>
              </a:rPr>
              <a:t>.LocationTracking</a:t>
            </a:r>
            <a:r>
              <a:rPr lang="en-US" sz="1866" dirty="0">
                <a:solidFill>
                  <a:srgbClr val="000000"/>
                </a:solidFill>
                <a:highlight>
                  <a:srgbClr val="FFFFFF"/>
                </a:highlight>
                <a:latin typeface="Consolas" panose="020B0609020204030204" pitchFamily="49" charset="0"/>
              </a:rPr>
              <a:t>;</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r>
              <a:rPr lang="en-US" sz="1866" dirty="0" err="1">
                <a:solidFill>
                  <a:srgbClr val="000000"/>
                </a:solidFill>
                <a:highlight>
                  <a:srgbClr val="FFFFFF"/>
                </a:highlight>
                <a:latin typeface="Consolas" panose="020B0609020204030204" pitchFamily="49" charset="0"/>
              </a:rPr>
              <a:t>session.Description</a:t>
            </a:r>
            <a:r>
              <a:rPr lang="en-US" sz="1866" dirty="0">
                <a:solidFill>
                  <a:srgbClr val="000000"/>
                </a:solidFill>
                <a:highlight>
                  <a:srgbClr val="FFFFFF"/>
                </a:highlight>
                <a:latin typeface="Consolas" panose="020B0609020204030204" pitchFamily="49" charset="0"/>
              </a:rPr>
              <a:t> = </a:t>
            </a:r>
            <a:r>
              <a:rPr lang="en-US" sz="1866" dirty="0">
                <a:solidFill>
                  <a:srgbClr val="A31515"/>
                </a:solidFill>
                <a:highlight>
                  <a:srgbClr val="FFFFFF"/>
                </a:highlight>
                <a:latin typeface="Consolas" panose="020B0609020204030204" pitchFamily="49" charset="0"/>
              </a:rPr>
              <a:t>"Turn By Turn Navigation"</a:t>
            </a:r>
            <a:r>
              <a:rPr lang="en-US" sz="1866" dirty="0">
                <a:solidFill>
                  <a:srgbClr val="000000"/>
                </a:solidFill>
                <a:highlight>
                  <a:srgbClr val="FFFFFF"/>
                </a:highlight>
                <a:latin typeface="Consolas" panose="020B0609020204030204" pitchFamily="49" charset="0"/>
              </a:rPr>
              <a:t>;</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r>
              <a:rPr lang="en-US" sz="1866" dirty="0" err="1">
                <a:solidFill>
                  <a:srgbClr val="000000"/>
                </a:solidFill>
                <a:highlight>
                  <a:srgbClr val="FFFFFF"/>
                </a:highlight>
                <a:latin typeface="Consolas" panose="020B0609020204030204" pitchFamily="49" charset="0"/>
              </a:rPr>
              <a:t>session.Revoked</a:t>
            </a:r>
            <a:r>
              <a:rPr lang="en-US" sz="1866" dirty="0">
                <a:solidFill>
                  <a:srgbClr val="000000"/>
                </a:solidFill>
                <a:highlight>
                  <a:srgbClr val="FFFFFF"/>
                </a:highlight>
                <a:latin typeface="Consolas" panose="020B0609020204030204" pitchFamily="49" charset="0"/>
              </a:rPr>
              <a:t> += </a:t>
            </a:r>
            <a:r>
              <a:rPr lang="en-US" sz="1866" dirty="0" err="1">
                <a:solidFill>
                  <a:srgbClr val="000000"/>
                </a:solidFill>
                <a:highlight>
                  <a:srgbClr val="FFFFFF"/>
                </a:highlight>
                <a:latin typeface="Consolas" panose="020B0609020204030204" pitchFamily="49" charset="0"/>
              </a:rPr>
              <a:t>session_Revoked</a:t>
            </a:r>
            <a:r>
              <a:rPr lang="en-US" sz="1866" dirty="0">
                <a:solidFill>
                  <a:srgbClr val="000000"/>
                </a:solidFill>
                <a:highlight>
                  <a:srgbClr val="FFFFFF"/>
                </a:highlight>
                <a:latin typeface="Consolas" panose="020B0609020204030204" pitchFamily="49" charset="0"/>
              </a:rPr>
              <a:t>;</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r>
              <a:rPr lang="en-US" sz="1866" dirty="0" err="1">
                <a:solidFill>
                  <a:srgbClr val="0000FF"/>
                </a:solidFill>
                <a:highlight>
                  <a:srgbClr val="FFFFFF"/>
                </a:highlight>
                <a:latin typeface="Consolas" panose="020B0609020204030204" pitchFamily="49" charset="0"/>
              </a:rPr>
              <a:t>var</a:t>
            </a:r>
            <a:r>
              <a:rPr lang="en-US" sz="1866" dirty="0">
                <a:solidFill>
                  <a:srgbClr val="000000"/>
                </a:solidFill>
                <a:highlight>
                  <a:srgbClr val="FFFFFF"/>
                </a:highlight>
                <a:latin typeface="Consolas" panose="020B0609020204030204" pitchFamily="49" charset="0"/>
              </a:rPr>
              <a:t> result = </a:t>
            </a:r>
            <a:r>
              <a:rPr lang="en-US" sz="1866" dirty="0">
                <a:solidFill>
                  <a:srgbClr val="0000FF"/>
                </a:solidFill>
                <a:highlight>
                  <a:srgbClr val="FFFFFF"/>
                </a:highlight>
                <a:latin typeface="Consolas" panose="020B0609020204030204" pitchFamily="49" charset="0"/>
              </a:rPr>
              <a:t>await</a:t>
            </a:r>
            <a:r>
              <a:rPr lang="en-US" sz="1866" dirty="0">
                <a:solidFill>
                  <a:srgbClr val="000000"/>
                </a:solidFill>
                <a:highlight>
                  <a:srgbClr val="FFFFFF"/>
                </a:highlight>
                <a:latin typeface="Consolas" panose="020B0609020204030204" pitchFamily="49" charset="0"/>
              </a:rPr>
              <a:t> </a:t>
            </a:r>
            <a:r>
              <a:rPr lang="en-US" sz="1866" dirty="0" err="1">
                <a:solidFill>
                  <a:srgbClr val="000000"/>
                </a:solidFill>
                <a:highlight>
                  <a:srgbClr val="FFFFFF"/>
                </a:highlight>
                <a:latin typeface="Consolas" panose="020B0609020204030204" pitchFamily="49" charset="0"/>
              </a:rPr>
              <a:t>session.RequestExtensionAsync</a:t>
            </a:r>
            <a:r>
              <a:rPr lang="en-US" sz="1866" dirty="0">
                <a:solidFill>
                  <a:srgbClr val="000000"/>
                </a:solidFill>
                <a:highlight>
                  <a:srgbClr val="FFFFFF"/>
                </a:highlight>
                <a:latin typeface="Consolas" panose="020B0609020204030204" pitchFamily="49" charset="0"/>
              </a:rPr>
              <a:t>();</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r>
              <a:rPr lang="en-US" sz="1866" dirty="0">
                <a:solidFill>
                  <a:srgbClr val="0000FF"/>
                </a:solidFill>
                <a:highlight>
                  <a:srgbClr val="FFFFFF"/>
                </a:highlight>
                <a:latin typeface="Consolas" panose="020B0609020204030204" pitchFamily="49" charset="0"/>
              </a:rPr>
              <a:t>if</a:t>
            </a:r>
            <a:r>
              <a:rPr lang="en-US" sz="1866" dirty="0">
                <a:solidFill>
                  <a:srgbClr val="000000"/>
                </a:solidFill>
                <a:highlight>
                  <a:srgbClr val="FFFFFF"/>
                </a:highlight>
                <a:latin typeface="Consolas" panose="020B0609020204030204" pitchFamily="49" charset="0"/>
              </a:rPr>
              <a:t> (result == </a:t>
            </a:r>
            <a:r>
              <a:rPr lang="en-US" sz="1866" dirty="0" err="1">
                <a:solidFill>
                  <a:srgbClr val="2B91AF"/>
                </a:solidFill>
                <a:highlight>
                  <a:srgbClr val="FFFFFF"/>
                </a:highlight>
                <a:latin typeface="Consolas" panose="020B0609020204030204" pitchFamily="49" charset="0"/>
              </a:rPr>
              <a:t>ExtendedExecutionResult</a:t>
            </a:r>
            <a:r>
              <a:rPr lang="en-US" sz="1866" dirty="0" err="1">
                <a:solidFill>
                  <a:srgbClr val="000000"/>
                </a:solidFill>
                <a:highlight>
                  <a:srgbClr val="FFFFFF"/>
                </a:highlight>
                <a:latin typeface="Consolas" panose="020B0609020204030204" pitchFamily="49" charset="0"/>
              </a:rPr>
              <a:t>.Denied</a:t>
            </a:r>
            <a:r>
              <a:rPr lang="en-US" sz="1866" dirty="0">
                <a:solidFill>
                  <a:srgbClr val="000000"/>
                </a:solidFill>
                <a:highlight>
                  <a:srgbClr val="FFFFFF"/>
                </a:highlight>
                <a:latin typeface="Consolas" panose="020B0609020204030204" pitchFamily="49" charset="0"/>
              </a:rPr>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r>
              <a:rPr lang="en-US" sz="1866" dirty="0" err="1">
                <a:solidFill>
                  <a:srgbClr val="000000"/>
                </a:solidFill>
                <a:highlight>
                  <a:srgbClr val="FFFFFF"/>
                </a:highlight>
                <a:latin typeface="Consolas" panose="020B0609020204030204" pitchFamily="49" charset="0"/>
              </a:rPr>
              <a:t>ShowUserWarning</a:t>
            </a:r>
            <a:r>
              <a:rPr lang="en-US" sz="1866" dirty="0">
                <a:solidFill>
                  <a:srgbClr val="000000"/>
                </a:solidFill>
                <a:highlight>
                  <a:srgbClr val="FFFFFF"/>
                </a:highlight>
                <a:latin typeface="Consolas" panose="020B0609020204030204" pitchFamily="49" charset="0"/>
              </a:rPr>
              <a:t>(</a:t>
            </a:r>
            <a:r>
              <a:rPr lang="en-US" sz="1866" dirty="0">
                <a:solidFill>
                  <a:srgbClr val="A31515"/>
                </a:solidFill>
                <a:highlight>
                  <a:srgbClr val="FFFFFF"/>
                </a:highlight>
                <a:latin typeface="Consolas" panose="020B0609020204030204" pitchFamily="49" charset="0"/>
              </a:rPr>
              <a:t>"Background location tracking not available"</a:t>
            </a:r>
            <a:r>
              <a:rPr lang="en-US" sz="1866" dirty="0">
                <a:solidFill>
                  <a:srgbClr val="000000"/>
                </a:solidFill>
                <a:highlight>
                  <a:srgbClr val="FFFFFF"/>
                </a:highlight>
                <a:latin typeface="Consolas" panose="020B0609020204030204" pitchFamily="49" charset="0"/>
              </a:rPr>
              <a:t>);</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r>
              <a:rPr lang="en-US" sz="1866" dirty="0">
                <a:solidFill>
                  <a:srgbClr val="008000"/>
                </a:solidFill>
                <a:highlight>
                  <a:srgbClr val="FFFFFF"/>
                </a:highlight>
                <a:latin typeface="Consolas" panose="020B0609020204030204" pitchFamily="49" charset="0"/>
              </a:rPr>
              <a:t>// Do Navigation</a:t>
            </a:r>
            <a:r>
              <a:rPr lang="en-US" sz="1866" dirty="0">
                <a:solidFill>
                  <a:srgbClr val="000000"/>
                </a:solidFill>
                <a:highlight>
                  <a:srgbClr val="FFFFFF"/>
                </a:highlight>
                <a:latin typeface="Consolas" panose="020B0609020204030204" pitchFamily="49" charset="0"/>
              </a:rPr>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r>
              <a:rPr lang="en-US" sz="1866" dirty="0" err="1">
                <a:solidFill>
                  <a:srgbClr val="0000FF"/>
                </a:solidFill>
                <a:highlight>
                  <a:srgbClr val="FFFFFF"/>
                </a:highlight>
                <a:latin typeface="Consolas" panose="020B0609020204030204" pitchFamily="49" charset="0"/>
              </a:rPr>
              <a:t>var</a:t>
            </a:r>
            <a:r>
              <a:rPr lang="en-US" sz="1866" dirty="0">
                <a:solidFill>
                  <a:srgbClr val="000000"/>
                </a:solidFill>
                <a:highlight>
                  <a:srgbClr val="FFFFFF"/>
                </a:highlight>
                <a:latin typeface="Consolas" panose="020B0609020204030204" pitchFamily="49" charset="0"/>
              </a:rPr>
              <a:t> </a:t>
            </a:r>
            <a:r>
              <a:rPr lang="en-US" sz="1866" dirty="0" err="1">
                <a:solidFill>
                  <a:srgbClr val="000000"/>
                </a:solidFill>
                <a:highlight>
                  <a:srgbClr val="FFFFFF"/>
                </a:highlight>
                <a:latin typeface="Consolas" panose="020B0609020204030204" pitchFamily="49" charset="0"/>
              </a:rPr>
              <a:t>completionTime</a:t>
            </a:r>
            <a:r>
              <a:rPr lang="en-US" sz="1866" dirty="0">
                <a:solidFill>
                  <a:srgbClr val="000000"/>
                </a:solidFill>
                <a:highlight>
                  <a:srgbClr val="FFFFFF"/>
                </a:highlight>
                <a:latin typeface="Consolas" panose="020B0609020204030204" pitchFamily="49" charset="0"/>
              </a:rPr>
              <a:t> = </a:t>
            </a:r>
            <a:r>
              <a:rPr lang="en-US" sz="1866" dirty="0">
                <a:solidFill>
                  <a:srgbClr val="0000FF"/>
                </a:solidFill>
                <a:highlight>
                  <a:srgbClr val="FFFFFF"/>
                </a:highlight>
                <a:latin typeface="Consolas" panose="020B0609020204030204" pitchFamily="49" charset="0"/>
              </a:rPr>
              <a:t>await</a:t>
            </a:r>
            <a:r>
              <a:rPr lang="en-US" sz="1866" dirty="0">
                <a:solidFill>
                  <a:srgbClr val="000000"/>
                </a:solidFill>
                <a:highlight>
                  <a:srgbClr val="FFFFFF"/>
                </a:highlight>
                <a:latin typeface="Consolas" panose="020B0609020204030204" pitchFamily="49" charset="0"/>
              </a:rPr>
              <a:t> </a:t>
            </a:r>
            <a:r>
              <a:rPr lang="en-US" sz="1866" dirty="0" err="1">
                <a:solidFill>
                  <a:srgbClr val="000000"/>
                </a:solidFill>
                <a:highlight>
                  <a:srgbClr val="FFFFFF"/>
                </a:highlight>
                <a:latin typeface="Consolas" panose="020B0609020204030204" pitchFamily="49" charset="0"/>
              </a:rPr>
              <a:t>DoNavigationSessionAsync</a:t>
            </a:r>
            <a:r>
              <a:rPr lang="en-US" sz="1866" dirty="0">
                <a:solidFill>
                  <a:srgbClr val="000000"/>
                </a:solidFill>
                <a:highlight>
                  <a:srgbClr val="FFFFFF"/>
                </a:highlight>
                <a:latin typeface="Consolas" panose="020B0609020204030204" pitchFamily="49" charset="0"/>
              </a:rPr>
              <a:t>(session);</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    }</a:t>
            </a:r>
            <a:br>
              <a:rPr lang="en-US" sz="1866" dirty="0">
                <a:solidFill>
                  <a:srgbClr val="000000"/>
                </a:solidFill>
                <a:highlight>
                  <a:srgbClr val="FFFFFF"/>
                </a:highlight>
                <a:latin typeface="Consolas" panose="020B0609020204030204" pitchFamily="49" charset="0"/>
              </a:rPr>
            </a:br>
            <a:r>
              <a:rPr lang="en-US" sz="1866" dirty="0">
                <a:solidFill>
                  <a:srgbClr val="000000"/>
                </a:solidFill>
                <a:highlight>
                  <a:srgbClr val="FFFFFF"/>
                </a:highlight>
                <a:latin typeface="Consolas" panose="020B0609020204030204" pitchFamily="49" charset="0"/>
              </a:rPr>
              <a:t>}</a:t>
            </a:r>
            <a:endParaRPr lang="en-US" sz="7198" dirty="0"/>
          </a:p>
        </p:txBody>
      </p:sp>
    </p:spTree>
    <p:extLst>
      <p:ext uri="{BB962C8B-B14F-4D97-AF65-F5344CB8AC3E}">
        <p14:creationId xmlns:p14="http://schemas.microsoft.com/office/powerpoint/2010/main" val="156649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Execution</a:t>
            </a:r>
            <a:endParaRPr lang="nl-NL" dirty="0"/>
          </a:p>
        </p:txBody>
      </p:sp>
    </p:spTree>
    <p:extLst>
      <p:ext uri="{BB962C8B-B14F-4D97-AF65-F5344CB8AC3E}">
        <p14:creationId xmlns:p14="http://schemas.microsoft.com/office/powerpoint/2010/main" val="150859075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ontent Placeholder 96"/>
          <p:cNvSpPr>
            <a:spLocks noGrp="1"/>
          </p:cNvSpPr>
          <p:nvPr>
            <p:ph sz="quarter" idx="14"/>
          </p:nvPr>
        </p:nvSpPr>
        <p:spPr>
          <a:xfrm>
            <a:off x="269241" y="1189496"/>
            <a:ext cx="11653521" cy="506901"/>
          </a:xfrm>
        </p:spPr>
        <p:txBody>
          <a:bodyPr/>
          <a:lstStyle/>
          <a:p>
            <a:pPr lvl="1"/>
            <a:r>
              <a:rPr lang="en-US" dirty="0" smtClean="0"/>
              <a:t>Apps provide real-time content even when suspended</a:t>
            </a:r>
            <a:endParaRPr lang="en-US" dirty="0"/>
          </a:p>
        </p:txBody>
      </p:sp>
      <p:sp>
        <p:nvSpPr>
          <p:cNvPr id="2" name="Title 1"/>
          <p:cNvSpPr>
            <a:spLocks noGrp="1"/>
          </p:cNvSpPr>
          <p:nvPr>
            <p:ph type="title"/>
          </p:nvPr>
        </p:nvSpPr>
        <p:spPr/>
        <p:txBody>
          <a:bodyPr/>
          <a:lstStyle/>
          <a:p>
            <a:r>
              <a:rPr lang="en-US" dirty="0" smtClean="0"/>
              <a:t>Background Execution</a:t>
            </a:r>
            <a:endParaRPr lang="en-US" dirty="0"/>
          </a:p>
        </p:txBody>
      </p:sp>
      <p:sp>
        <p:nvSpPr>
          <p:cNvPr id="15" name="Rectangle 14"/>
          <p:cNvSpPr/>
          <p:nvPr/>
        </p:nvSpPr>
        <p:spPr>
          <a:xfrm>
            <a:off x="4045221" y="2084363"/>
            <a:ext cx="3585699" cy="3585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defTabSz="914367">
              <a:lnSpc>
                <a:spcPct val="90000"/>
              </a:lnSpc>
              <a:spcBef>
                <a:spcPts val="800"/>
              </a:spcBef>
            </a:pPr>
            <a:r>
              <a:rPr lang="en-US" sz="2666" dirty="0">
                <a:solidFill>
                  <a:srgbClr val="FFFFFF"/>
                </a:solidFill>
                <a:latin typeface="Segoe UI"/>
              </a:rPr>
              <a:t>Draw users into your app</a:t>
            </a:r>
          </a:p>
          <a:p>
            <a:pPr defTabSz="914367">
              <a:lnSpc>
                <a:spcPct val="90000"/>
              </a:lnSpc>
              <a:spcBef>
                <a:spcPts val="800"/>
              </a:spcBef>
            </a:pPr>
            <a:endParaRPr lang="en-US" sz="2666" dirty="0">
              <a:solidFill>
                <a:srgbClr val="FFFFFF"/>
              </a:solidFill>
              <a:latin typeface="Segoe UI"/>
            </a:endParaRPr>
          </a:p>
          <a:p>
            <a:pPr defTabSz="914367">
              <a:lnSpc>
                <a:spcPct val="90000"/>
              </a:lnSpc>
              <a:spcBef>
                <a:spcPts val="800"/>
              </a:spcBef>
            </a:pPr>
            <a:endParaRPr lang="en-US" sz="2666" dirty="0">
              <a:solidFill>
                <a:srgbClr val="FFFFFF"/>
              </a:solidFill>
              <a:latin typeface="Segoe UI"/>
            </a:endParaRPr>
          </a:p>
          <a:p>
            <a:pPr defTabSz="914367">
              <a:lnSpc>
                <a:spcPct val="90000"/>
              </a:lnSpc>
              <a:spcBef>
                <a:spcPts val="800"/>
              </a:spcBef>
            </a:pPr>
            <a:endParaRPr lang="en-US" sz="2666" dirty="0">
              <a:solidFill>
                <a:srgbClr val="FFFFFF"/>
              </a:solidFill>
              <a:latin typeface="Segoe UI"/>
            </a:endParaRPr>
          </a:p>
          <a:p>
            <a:pPr defTabSz="914367">
              <a:lnSpc>
                <a:spcPct val="90000"/>
              </a:lnSpc>
              <a:spcBef>
                <a:spcPts val="800"/>
              </a:spcBef>
            </a:pPr>
            <a:r>
              <a:rPr lang="en-US" sz="2666" dirty="0">
                <a:solidFill>
                  <a:srgbClr val="FFFFFF"/>
                </a:solidFill>
                <a:latin typeface="Segoe UI"/>
              </a:rPr>
              <a:t>Delight them with features</a:t>
            </a:r>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t="18026" b="25812"/>
          <a:stretch/>
        </p:blipFill>
        <p:spPr>
          <a:xfrm>
            <a:off x="461137" y="2084961"/>
            <a:ext cx="3585102" cy="3585102"/>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t="22306" b="10980"/>
          <a:stretch/>
        </p:blipFill>
        <p:spPr>
          <a:xfrm>
            <a:off x="7629901" y="2084364"/>
            <a:ext cx="3585699" cy="3585699"/>
          </a:xfrm>
          <a:prstGeom prst="rect">
            <a:avLst/>
          </a:prstGeom>
        </p:spPr>
      </p:pic>
    </p:spTree>
    <p:extLst>
      <p:ext uri="{BB962C8B-B14F-4D97-AF65-F5344CB8AC3E}">
        <p14:creationId xmlns:p14="http://schemas.microsoft.com/office/powerpoint/2010/main" val="9528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Trigger based Background Tasks</a:t>
            </a:r>
            <a:r>
              <a:rPr lang="en-US" dirty="0" smtClean="0"/>
              <a:t/>
            </a:r>
            <a:br>
              <a:rPr lang="en-US" dirty="0" smtClean="0"/>
            </a:br>
            <a:r>
              <a:rPr lang="en-US" dirty="0" smtClean="0"/>
              <a:t/>
            </a:r>
            <a:br>
              <a:rPr lang="en-US" dirty="0" smtClean="0"/>
            </a:br>
            <a:endParaRPr lang="en-US" dirty="0"/>
          </a:p>
        </p:txBody>
      </p:sp>
      <p:sp>
        <p:nvSpPr>
          <p:cNvPr id="3" name="Text Placeholder 2"/>
          <p:cNvSpPr>
            <a:spLocks noGrp="1"/>
          </p:cNvSpPr>
          <p:nvPr>
            <p:ph type="body" sz="quarter" idx="4294967295"/>
          </p:nvPr>
        </p:nvSpPr>
        <p:spPr>
          <a:xfrm>
            <a:off x="269239" y="1189495"/>
            <a:ext cx="11653523" cy="6094872"/>
          </a:xfrm>
          <a:prstGeom prst="rect">
            <a:avLst/>
          </a:prstGeom>
        </p:spPr>
        <p:txBody>
          <a:bodyPr/>
          <a:lstStyle/>
          <a:p>
            <a:pPr marL="0" indent="0">
              <a:buNone/>
            </a:pPr>
            <a:r>
              <a:rPr lang="en-US" dirty="0" smtClean="0"/>
              <a:t>Apps subscribe to triggers they are interested in</a:t>
            </a:r>
            <a:br>
              <a:rPr lang="en-US" dirty="0" smtClean="0"/>
            </a:br>
            <a:r>
              <a:rPr lang="en-US" dirty="0" smtClean="0"/>
              <a:t>Only run </a:t>
            </a:r>
            <a:r>
              <a:rPr lang="en-US" b="1" dirty="0" smtClean="0"/>
              <a:t>*when* </a:t>
            </a:r>
            <a:r>
              <a:rPr lang="en-US" dirty="0" smtClean="0"/>
              <a:t>trigger is fired</a:t>
            </a:r>
          </a:p>
          <a:p>
            <a:pPr marL="0" indent="0">
              <a:buNone/>
            </a:pPr>
            <a:r>
              <a:rPr lang="en-US" dirty="0" smtClean="0"/>
              <a:t/>
            </a:r>
            <a:br>
              <a:rPr lang="en-US" dirty="0" smtClean="0"/>
            </a:br>
            <a:r>
              <a:rPr lang="en-US" dirty="0" smtClean="0"/>
              <a:t>Example:</a:t>
            </a:r>
            <a:br>
              <a:rPr lang="en-US" dirty="0" smtClean="0"/>
            </a:br>
            <a:r>
              <a:rPr lang="en-US" dirty="0" smtClean="0"/>
              <a:t>	Push notification</a:t>
            </a:r>
          </a:p>
          <a:p>
            <a:pPr marL="0" indent="0">
              <a:buNone/>
            </a:pPr>
            <a:r>
              <a:rPr lang="en-US" dirty="0" smtClean="0"/>
              <a:t>	</a:t>
            </a:r>
            <a:r>
              <a:rPr lang="en-US" dirty="0" err="1" smtClean="0"/>
              <a:t>Geofencing</a:t>
            </a:r>
            <a:r>
              <a:rPr lang="en-US" dirty="0" smtClean="0"/>
              <a:t/>
            </a:r>
            <a:br>
              <a:rPr lang="en-US" dirty="0" smtClean="0"/>
            </a:br>
            <a:r>
              <a:rPr lang="en-US" dirty="0" smtClean="0"/>
              <a:t>	BLE device</a:t>
            </a:r>
          </a:p>
          <a:p>
            <a:pPr marL="0" indent="0">
              <a:buNone/>
            </a:pPr>
            <a:r>
              <a:rPr lang="en-US" dirty="0" smtClean="0"/>
              <a:t>	Timer</a:t>
            </a:r>
            <a:br>
              <a:rPr lang="en-US" dirty="0" smtClean="0"/>
            </a:br>
            <a:r>
              <a:rPr lang="en-US" dirty="0" smtClean="0"/>
              <a:t>	App Services</a:t>
            </a:r>
          </a:p>
          <a:p>
            <a:pPr marL="0" indent="0">
              <a:buNone/>
            </a:pPr>
            <a:r>
              <a:rPr lang="en-US" dirty="0" smtClean="0"/>
              <a:t>	</a:t>
            </a:r>
            <a:endParaRPr lang="en-US" dirty="0"/>
          </a:p>
        </p:txBody>
      </p:sp>
    </p:spTree>
    <p:extLst>
      <p:ext uri="{BB962C8B-B14F-4D97-AF65-F5344CB8AC3E}">
        <p14:creationId xmlns:p14="http://schemas.microsoft.com/office/powerpoint/2010/main" val="27717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0066" y="1189815"/>
            <a:ext cx="11651870" cy="5563456"/>
          </a:xfrm>
        </p:spPr>
        <p:txBody>
          <a:bodyPr/>
          <a:lstStyle/>
          <a:p>
            <a:pPr marL="0" indent="0" defTabSz="895928">
              <a:lnSpc>
                <a:spcPct val="100000"/>
              </a:lnSpc>
              <a:spcAft>
                <a:spcPts val="800"/>
              </a:spcAft>
              <a:buNone/>
            </a:pPr>
            <a:r>
              <a:rPr lang="en-US" sz="1866" dirty="0">
                <a:solidFill>
                  <a:srgbClr val="0000FF"/>
                </a:solidFill>
                <a:highlight>
                  <a:srgbClr val="FFFFFF"/>
                </a:highlight>
              </a:rPr>
              <a:t>private</a:t>
            </a:r>
            <a:r>
              <a:rPr lang="en-US" sz="1866" dirty="0">
                <a:solidFill>
                  <a:srgbClr val="000000"/>
                </a:solidFill>
                <a:highlight>
                  <a:srgbClr val="FFFFFF"/>
                </a:highlight>
              </a:rPr>
              <a:t> </a:t>
            </a:r>
            <a:r>
              <a:rPr lang="en-US" sz="1866" dirty="0">
                <a:solidFill>
                  <a:srgbClr val="0000FF"/>
                </a:solidFill>
                <a:highlight>
                  <a:srgbClr val="FFFFFF"/>
                </a:highlight>
              </a:rPr>
              <a:t>void</a:t>
            </a:r>
            <a:r>
              <a:rPr lang="en-US" sz="1866" dirty="0">
                <a:solidFill>
                  <a:srgbClr val="000000"/>
                </a:solidFill>
                <a:highlight>
                  <a:srgbClr val="FFFFFF"/>
                </a:highlight>
              </a:rPr>
              <a:t> </a:t>
            </a:r>
            <a:r>
              <a:rPr lang="en-US" sz="1866" dirty="0" err="1">
                <a:solidFill>
                  <a:srgbClr val="000000"/>
                </a:solidFill>
                <a:highlight>
                  <a:srgbClr val="FFFFFF"/>
                </a:highlight>
              </a:rPr>
              <a:t>RegisterBackgroundTasks</a:t>
            </a:r>
            <a:r>
              <a:rPr lang="en-US" sz="1866" dirty="0">
                <a:solidFill>
                  <a:srgbClr val="000000"/>
                </a:solidFill>
                <a:highlight>
                  <a:srgbClr val="FFFFFF"/>
                </a:highlight>
              </a:rPr>
              <a:t>()</a:t>
            </a:r>
            <a:br>
              <a:rPr lang="en-US" sz="1866" dirty="0">
                <a:solidFill>
                  <a:srgbClr val="000000"/>
                </a:solidFill>
                <a:highlight>
                  <a:srgbClr val="FFFFFF"/>
                </a:highlight>
              </a:rPr>
            </a:br>
            <a:r>
              <a:rPr lang="en-US" sz="1866" dirty="0">
                <a:solidFill>
                  <a:srgbClr val="000000"/>
                </a:solidFill>
                <a:highlight>
                  <a:srgbClr val="FFFFFF"/>
                </a:highlight>
              </a:rPr>
              <a:t>{</a:t>
            </a:r>
            <a:br>
              <a:rPr lang="en-US" sz="1866" dirty="0">
                <a:solidFill>
                  <a:srgbClr val="000000"/>
                </a:solidFill>
                <a:highlight>
                  <a:srgbClr val="FFFFFF"/>
                </a:highlight>
              </a:rPr>
            </a:br>
            <a:r>
              <a:rPr lang="en-US" sz="1866" dirty="0">
                <a:solidFill>
                  <a:srgbClr val="2B91AF"/>
                </a:solidFill>
                <a:highlight>
                  <a:srgbClr val="FFFFFF"/>
                </a:highlight>
              </a:rPr>
              <a:t>    </a:t>
            </a:r>
            <a:r>
              <a:rPr lang="en-US" sz="1866" dirty="0" err="1">
                <a:solidFill>
                  <a:srgbClr val="2B91AF"/>
                </a:solidFill>
                <a:highlight>
                  <a:srgbClr val="FFFFFF"/>
                </a:highlight>
              </a:rPr>
              <a:t>BackgroundTaskBuilder</a:t>
            </a:r>
            <a:r>
              <a:rPr lang="en-US" sz="1866" dirty="0">
                <a:solidFill>
                  <a:srgbClr val="000000"/>
                </a:solidFill>
                <a:highlight>
                  <a:srgbClr val="FFFFFF"/>
                </a:highlight>
              </a:rPr>
              <a:t> builder = </a:t>
            </a:r>
            <a:r>
              <a:rPr lang="en-US" sz="1866" dirty="0">
                <a:solidFill>
                  <a:srgbClr val="0000FF"/>
                </a:solidFill>
                <a:highlight>
                  <a:srgbClr val="FFFFFF"/>
                </a:highlight>
              </a:rPr>
              <a:t>new</a:t>
            </a:r>
            <a:r>
              <a:rPr lang="en-US" sz="1866" dirty="0">
                <a:solidFill>
                  <a:srgbClr val="000000"/>
                </a:solidFill>
                <a:highlight>
                  <a:srgbClr val="FFFFFF"/>
                </a:highlight>
              </a:rPr>
              <a:t> </a:t>
            </a:r>
            <a:r>
              <a:rPr lang="en-US" sz="1866" dirty="0" err="1">
                <a:solidFill>
                  <a:srgbClr val="2B91AF"/>
                </a:solidFill>
                <a:highlight>
                  <a:srgbClr val="FFFFFF"/>
                </a:highlight>
              </a:rPr>
              <a:t>BackgroundTaskBuilder</a:t>
            </a:r>
            <a:r>
              <a:rPr lang="en-US" sz="1866" dirty="0">
                <a:solidFill>
                  <a:srgbClr val="000000"/>
                </a:solidFill>
                <a:highlight>
                  <a:srgbClr val="FFFFFF"/>
                </a:highlight>
              </a:rPr>
              <a:t>(); </a:t>
            </a:r>
            <a:br>
              <a:rPr lang="en-US" sz="1866" dirty="0">
                <a:solidFill>
                  <a:srgbClr val="000000"/>
                </a:solidFill>
                <a:highlight>
                  <a:srgbClr val="FFFFFF"/>
                </a:highlight>
              </a:rPr>
            </a:br>
            <a:r>
              <a:rPr lang="en-US" sz="1866" dirty="0">
                <a:solidFill>
                  <a:srgbClr val="000000"/>
                </a:solidFill>
                <a:highlight>
                  <a:srgbClr val="FFFFFF"/>
                </a:highlight>
              </a:rPr>
              <a:t>    </a:t>
            </a:r>
            <a:r>
              <a:rPr lang="en-US" sz="1866" dirty="0" err="1">
                <a:solidFill>
                  <a:srgbClr val="000000"/>
                </a:solidFill>
                <a:highlight>
                  <a:srgbClr val="FFFFFF"/>
                </a:highlight>
              </a:rPr>
              <a:t>builder.Name</a:t>
            </a:r>
            <a:r>
              <a:rPr lang="en-US" sz="1866" dirty="0">
                <a:solidFill>
                  <a:srgbClr val="000000"/>
                </a:solidFill>
                <a:highlight>
                  <a:srgbClr val="FFFFFF"/>
                </a:highlight>
              </a:rPr>
              <a:t> = </a:t>
            </a:r>
            <a:r>
              <a:rPr lang="en-US" sz="1866" dirty="0">
                <a:solidFill>
                  <a:srgbClr val="A31515"/>
                </a:solidFill>
                <a:highlight>
                  <a:srgbClr val="FFFFFF"/>
                </a:highlight>
              </a:rPr>
              <a:t>"Background Test Class"</a:t>
            </a:r>
            <a:r>
              <a:rPr lang="en-US" sz="1866" dirty="0">
                <a:solidFill>
                  <a:srgbClr val="000000"/>
                </a:solidFill>
                <a:highlight>
                  <a:srgbClr val="FFFFFF"/>
                </a:highlight>
              </a:rPr>
              <a:t>;</a:t>
            </a:r>
            <a:r>
              <a:rPr lang="en-US" sz="1866" dirty="0">
                <a:solidFill>
                  <a:srgbClr val="008000"/>
                </a:solidFill>
                <a:highlight>
                  <a:srgbClr val="FFFFFF"/>
                </a:highlight>
              </a:rPr>
              <a:t> </a:t>
            </a:r>
            <a:r>
              <a:rPr lang="en-US" sz="1866" dirty="0">
                <a:solidFill>
                  <a:srgbClr val="000000"/>
                </a:solidFill>
                <a:highlight>
                  <a:srgbClr val="FFFFFF"/>
                </a:highlight>
              </a:rPr>
              <a:t/>
            </a:r>
            <a:br>
              <a:rPr lang="en-US" sz="1866" dirty="0">
                <a:solidFill>
                  <a:srgbClr val="000000"/>
                </a:solidFill>
                <a:highlight>
                  <a:srgbClr val="FFFFFF"/>
                </a:highlight>
              </a:rPr>
            </a:br>
            <a:r>
              <a:rPr lang="en-US" sz="1866" dirty="0">
                <a:solidFill>
                  <a:srgbClr val="000000"/>
                </a:solidFill>
                <a:highlight>
                  <a:srgbClr val="FFFFFF"/>
                </a:highlight>
              </a:rPr>
              <a:t>    </a:t>
            </a:r>
            <a:r>
              <a:rPr lang="en-US" sz="1866" dirty="0" err="1">
                <a:solidFill>
                  <a:srgbClr val="000000"/>
                </a:solidFill>
                <a:highlight>
                  <a:srgbClr val="FFFFFF"/>
                </a:highlight>
              </a:rPr>
              <a:t>builder.TaskEntryPoint</a:t>
            </a:r>
            <a:r>
              <a:rPr lang="en-US" sz="1866" dirty="0">
                <a:solidFill>
                  <a:srgbClr val="000000"/>
                </a:solidFill>
                <a:highlight>
                  <a:srgbClr val="FFFFFF"/>
                </a:highlight>
              </a:rPr>
              <a:t> = </a:t>
            </a:r>
            <a:r>
              <a:rPr lang="en-US" sz="1866" dirty="0">
                <a:solidFill>
                  <a:srgbClr val="A31515"/>
                </a:solidFill>
                <a:highlight>
                  <a:srgbClr val="FFFFFF"/>
                </a:highlight>
              </a:rPr>
              <a:t>"</a:t>
            </a:r>
            <a:r>
              <a:rPr lang="en-US" sz="1866" dirty="0" err="1">
                <a:solidFill>
                  <a:srgbClr val="A31515"/>
                </a:solidFill>
                <a:highlight>
                  <a:srgbClr val="FFFFFF"/>
                </a:highlight>
              </a:rPr>
              <a:t>BackgroundTaskLibrary.TestClass</a:t>
            </a:r>
            <a:r>
              <a:rPr lang="en-US" sz="1866" dirty="0">
                <a:solidFill>
                  <a:srgbClr val="A31515"/>
                </a:solidFill>
                <a:highlight>
                  <a:srgbClr val="FFFFFF"/>
                </a:highlight>
              </a:rPr>
              <a:t>"</a:t>
            </a:r>
            <a:r>
              <a:rPr lang="en-US" sz="1866" dirty="0">
                <a:solidFill>
                  <a:srgbClr val="000000"/>
                </a:solidFill>
                <a:highlight>
                  <a:srgbClr val="FFFFFF"/>
                </a:highlight>
              </a:rPr>
              <a:t>;</a:t>
            </a:r>
            <a:r>
              <a:rPr lang="en-US" sz="1866" dirty="0">
                <a:solidFill>
                  <a:srgbClr val="008000"/>
                </a:solidFill>
                <a:highlight>
                  <a:srgbClr val="FFFFFF"/>
                </a:highlight>
              </a:rPr>
              <a:t> </a:t>
            </a:r>
            <a:r>
              <a:rPr lang="en-US" sz="1866" dirty="0">
                <a:solidFill>
                  <a:srgbClr val="000000"/>
                </a:solidFill>
                <a:highlight>
                  <a:srgbClr val="FFFFFF"/>
                </a:highlight>
              </a:rPr>
              <a:t/>
            </a:r>
            <a:br>
              <a:rPr lang="en-US" sz="1866" dirty="0">
                <a:solidFill>
                  <a:srgbClr val="000000"/>
                </a:solidFill>
                <a:highlight>
                  <a:srgbClr val="FFFFFF"/>
                </a:highlight>
              </a:rPr>
            </a:br>
            <a:r>
              <a:rPr lang="en-US" sz="1866" dirty="0">
                <a:solidFill>
                  <a:srgbClr val="000000"/>
                </a:solidFill>
                <a:highlight>
                  <a:srgbClr val="FFFFFF"/>
                </a:highlight>
              </a:rPr>
              <a:t/>
            </a:r>
            <a:br>
              <a:rPr lang="en-US" sz="1866" dirty="0">
                <a:solidFill>
                  <a:srgbClr val="000000"/>
                </a:solidFill>
                <a:highlight>
                  <a:srgbClr val="FFFFFF"/>
                </a:highlight>
              </a:rPr>
            </a:br>
            <a:r>
              <a:rPr lang="en-US" sz="1866" dirty="0">
                <a:solidFill>
                  <a:srgbClr val="000000"/>
                </a:solidFill>
                <a:highlight>
                  <a:srgbClr val="FFFFFF"/>
                </a:highlight>
              </a:rPr>
              <a:t>    </a:t>
            </a:r>
            <a:r>
              <a:rPr lang="en-US" sz="1866" dirty="0" err="1">
                <a:solidFill>
                  <a:srgbClr val="2B91AF"/>
                </a:solidFill>
                <a:highlight>
                  <a:srgbClr val="FFFFFF"/>
                </a:highlight>
              </a:rPr>
              <a:t>IBackgroundTrigger</a:t>
            </a:r>
            <a:r>
              <a:rPr lang="en-US" sz="1866" dirty="0">
                <a:solidFill>
                  <a:srgbClr val="000000"/>
                </a:solidFill>
                <a:highlight>
                  <a:srgbClr val="FFFFFF"/>
                </a:highlight>
              </a:rPr>
              <a:t> trigger = </a:t>
            </a:r>
            <a:r>
              <a:rPr lang="en-US" sz="1866" dirty="0">
                <a:solidFill>
                  <a:srgbClr val="0000FF"/>
                </a:solidFill>
                <a:highlight>
                  <a:srgbClr val="FFFFFF"/>
                </a:highlight>
              </a:rPr>
              <a:t>new</a:t>
            </a:r>
            <a:r>
              <a:rPr lang="en-US" sz="1866" dirty="0">
                <a:solidFill>
                  <a:srgbClr val="000000"/>
                </a:solidFill>
                <a:highlight>
                  <a:srgbClr val="FFFFFF"/>
                </a:highlight>
              </a:rPr>
              <a:t> </a:t>
            </a:r>
            <a:r>
              <a:rPr lang="en-US" sz="1866" dirty="0" err="1">
                <a:solidFill>
                  <a:srgbClr val="2B91AF"/>
                </a:solidFill>
                <a:highlight>
                  <a:srgbClr val="FFFFFF"/>
                </a:highlight>
              </a:rPr>
              <a:t>TimeTrigger</a:t>
            </a:r>
            <a:r>
              <a:rPr lang="en-US" sz="1866" dirty="0">
                <a:solidFill>
                  <a:srgbClr val="000000"/>
                </a:solidFill>
                <a:highlight>
                  <a:srgbClr val="FFFFFF"/>
                </a:highlight>
              </a:rPr>
              <a:t>(30, </a:t>
            </a:r>
            <a:r>
              <a:rPr lang="en-US" sz="1866" dirty="0">
                <a:solidFill>
                  <a:srgbClr val="0000FF"/>
                </a:solidFill>
                <a:highlight>
                  <a:srgbClr val="FFFFFF"/>
                </a:highlight>
              </a:rPr>
              <a:t>true</a:t>
            </a:r>
            <a:r>
              <a:rPr lang="en-US" sz="1866" dirty="0">
                <a:solidFill>
                  <a:srgbClr val="000000"/>
                </a:solidFill>
                <a:highlight>
                  <a:srgbClr val="FFFFFF"/>
                </a:highlight>
              </a:rPr>
              <a:t>);</a:t>
            </a:r>
            <a:br>
              <a:rPr lang="en-US" sz="1866" dirty="0">
                <a:solidFill>
                  <a:srgbClr val="000000"/>
                </a:solidFill>
                <a:highlight>
                  <a:srgbClr val="FFFFFF"/>
                </a:highlight>
              </a:rPr>
            </a:br>
            <a:r>
              <a:rPr lang="en-US" sz="1866" dirty="0">
                <a:solidFill>
                  <a:srgbClr val="000000"/>
                </a:solidFill>
                <a:highlight>
                  <a:srgbClr val="FFFFFF"/>
                </a:highlight>
              </a:rPr>
              <a:t>    </a:t>
            </a:r>
            <a:r>
              <a:rPr lang="en-US" sz="1866" dirty="0" err="1">
                <a:solidFill>
                  <a:srgbClr val="000000"/>
                </a:solidFill>
                <a:highlight>
                  <a:srgbClr val="FFFFFF"/>
                </a:highlight>
              </a:rPr>
              <a:t>builder.SetTrigger</a:t>
            </a:r>
            <a:r>
              <a:rPr lang="en-US" sz="1866" dirty="0">
                <a:solidFill>
                  <a:srgbClr val="000000"/>
                </a:solidFill>
                <a:highlight>
                  <a:srgbClr val="FFFFFF"/>
                </a:highlight>
              </a:rPr>
              <a:t>(trigger);</a:t>
            </a:r>
            <a:br>
              <a:rPr lang="en-US" sz="1866" dirty="0">
                <a:solidFill>
                  <a:srgbClr val="000000"/>
                </a:solidFill>
                <a:highlight>
                  <a:srgbClr val="FFFFFF"/>
                </a:highlight>
              </a:rPr>
            </a:br>
            <a:r>
              <a:rPr lang="en-US" sz="1866" dirty="0">
                <a:solidFill>
                  <a:srgbClr val="000000"/>
                </a:solidFill>
                <a:highlight>
                  <a:srgbClr val="FFFFFF"/>
                </a:highlight>
              </a:rPr>
              <a:t>    </a:t>
            </a:r>
            <a:r>
              <a:rPr lang="en-US" sz="1866" dirty="0" err="1">
                <a:solidFill>
                  <a:srgbClr val="2B91AF"/>
                </a:solidFill>
                <a:highlight>
                  <a:srgbClr val="FFFFFF"/>
                </a:highlight>
              </a:rPr>
              <a:t>IBackgroundCondition</a:t>
            </a:r>
            <a:r>
              <a:rPr lang="en-US" sz="1866" dirty="0">
                <a:solidFill>
                  <a:srgbClr val="000000"/>
                </a:solidFill>
                <a:highlight>
                  <a:srgbClr val="FFFFFF"/>
                </a:highlight>
              </a:rPr>
              <a:t> condition = </a:t>
            </a:r>
            <a:r>
              <a:rPr lang="en-US" sz="1866" dirty="0">
                <a:solidFill>
                  <a:srgbClr val="0000FF"/>
                </a:solidFill>
                <a:highlight>
                  <a:srgbClr val="FFFFFF"/>
                </a:highlight>
              </a:rPr>
              <a:t>new</a:t>
            </a:r>
            <a:r>
              <a:rPr lang="en-US" sz="1866" dirty="0">
                <a:solidFill>
                  <a:srgbClr val="000000"/>
                </a:solidFill>
                <a:highlight>
                  <a:srgbClr val="FFFFFF"/>
                </a:highlight>
              </a:rPr>
              <a:t> 	</a:t>
            </a:r>
            <a:r>
              <a:rPr lang="en-US" sz="1866" dirty="0" err="1">
                <a:solidFill>
                  <a:srgbClr val="2B91AF"/>
                </a:solidFill>
                <a:highlight>
                  <a:srgbClr val="FFFFFF"/>
                </a:highlight>
              </a:rPr>
              <a:t>SystemCondition</a:t>
            </a:r>
            <a:r>
              <a:rPr lang="en-US" sz="1866" dirty="0">
                <a:solidFill>
                  <a:srgbClr val="000000"/>
                </a:solidFill>
                <a:highlight>
                  <a:srgbClr val="FFFFFF"/>
                </a:highlight>
              </a:rPr>
              <a:t>(</a:t>
            </a:r>
            <a:r>
              <a:rPr lang="en-US" sz="1866" dirty="0" err="1">
                <a:solidFill>
                  <a:srgbClr val="2B91AF"/>
                </a:solidFill>
                <a:highlight>
                  <a:srgbClr val="FFFFFF"/>
                </a:highlight>
              </a:rPr>
              <a:t>SystemConditionType</a:t>
            </a:r>
            <a:r>
              <a:rPr lang="en-US" sz="1866" dirty="0" err="1">
                <a:solidFill>
                  <a:srgbClr val="000000"/>
                </a:solidFill>
                <a:highlight>
                  <a:srgbClr val="FFFFFF"/>
                </a:highlight>
              </a:rPr>
              <a:t>.InternetAvailable</a:t>
            </a:r>
            <a:r>
              <a:rPr lang="en-US" sz="1866" dirty="0">
                <a:solidFill>
                  <a:srgbClr val="000000"/>
                </a:solidFill>
                <a:highlight>
                  <a:srgbClr val="FFFFFF"/>
                </a:highlight>
              </a:rPr>
              <a:t>);</a:t>
            </a:r>
            <a:br>
              <a:rPr lang="en-US" sz="1866" dirty="0">
                <a:solidFill>
                  <a:srgbClr val="000000"/>
                </a:solidFill>
                <a:highlight>
                  <a:srgbClr val="FFFFFF"/>
                </a:highlight>
              </a:rPr>
            </a:br>
            <a:r>
              <a:rPr lang="en-US" sz="1866" dirty="0">
                <a:solidFill>
                  <a:srgbClr val="000000"/>
                </a:solidFill>
                <a:highlight>
                  <a:srgbClr val="FFFFFF"/>
                </a:highlight>
              </a:rPr>
              <a:t>    </a:t>
            </a:r>
            <a:r>
              <a:rPr lang="en-US" sz="1866" dirty="0" err="1">
                <a:solidFill>
                  <a:srgbClr val="000000"/>
                </a:solidFill>
                <a:highlight>
                  <a:srgbClr val="FFFFFF"/>
                </a:highlight>
              </a:rPr>
              <a:t>builder.AddCondition</a:t>
            </a:r>
            <a:r>
              <a:rPr lang="en-US" sz="1866" dirty="0">
                <a:solidFill>
                  <a:srgbClr val="000000"/>
                </a:solidFill>
                <a:highlight>
                  <a:srgbClr val="FFFFFF"/>
                </a:highlight>
              </a:rPr>
              <a:t>(condition);</a:t>
            </a:r>
            <a:br>
              <a:rPr lang="en-US" sz="1866" dirty="0">
                <a:solidFill>
                  <a:srgbClr val="000000"/>
                </a:solidFill>
                <a:highlight>
                  <a:srgbClr val="FFFFFF"/>
                </a:highlight>
              </a:rPr>
            </a:br>
            <a:r>
              <a:rPr lang="en-US" sz="1866" dirty="0">
                <a:solidFill>
                  <a:srgbClr val="000000"/>
                </a:solidFill>
                <a:highlight>
                  <a:srgbClr val="FFFFFF"/>
                </a:highlight>
              </a:rPr>
              <a:t/>
            </a:r>
            <a:br>
              <a:rPr lang="en-US" sz="1866" dirty="0">
                <a:solidFill>
                  <a:srgbClr val="000000"/>
                </a:solidFill>
                <a:highlight>
                  <a:srgbClr val="FFFFFF"/>
                </a:highlight>
              </a:rPr>
            </a:br>
            <a:r>
              <a:rPr lang="en-US" sz="1866" dirty="0">
                <a:solidFill>
                  <a:srgbClr val="000000"/>
                </a:solidFill>
                <a:highlight>
                  <a:srgbClr val="FFFFFF"/>
                </a:highlight>
              </a:rPr>
              <a:t>    </a:t>
            </a:r>
            <a:r>
              <a:rPr lang="en-US" sz="1866" dirty="0" err="1">
                <a:solidFill>
                  <a:srgbClr val="2B91AF"/>
                </a:solidFill>
                <a:highlight>
                  <a:srgbClr val="FFFFFF"/>
                </a:highlight>
              </a:rPr>
              <a:t>IBackgroundTaskRegistration</a:t>
            </a:r>
            <a:r>
              <a:rPr lang="en-US" sz="1866" dirty="0">
                <a:solidFill>
                  <a:srgbClr val="000000"/>
                </a:solidFill>
                <a:highlight>
                  <a:srgbClr val="FFFFFF"/>
                </a:highlight>
              </a:rPr>
              <a:t> task = </a:t>
            </a:r>
            <a:r>
              <a:rPr lang="en-US" sz="1866" dirty="0" err="1">
                <a:solidFill>
                  <a:srgbClr val="000000"/>
                </a:solidFill>
                <a:highlight>
                  <a:srgbClr val="FFFFFF"/>
                </a:highlight>
              </a:rPr>
              <a:t>builder.Register</a:t>
            </a:r>
            <a:r>
              <a:rPr lang="en-US" sz="1866" dirty="0">
                <a:solidFill>
                  <a:srgbClr val="000000"/>
                </a:solidFill>
                <a:highlight>
                  <a:srgbClr val="FFFFFF"/>
                </a:highlight>
              </a:rPr>
              <a:t>();</a:t>
            </a:r>
            <a:br>
              <a:rPr lang="en-US" sz="1866" dirty="0">
                <a:solidFill>
                  <a:srgbClr val="000000"/>
                </a:solidFill>
                <a:highlight>
                  <a:srgbClr val="FFFFFF"/>
                </a:highlight>
              </a:rPr>
            </a:br>
            <a:r>
              <a:rPr lang="en-US" sz="1866" dirty="0">
                <a:solidFill>
                  <a:srgbClr val="000000"/>
                </a:solidFill>
                <a:highlight>
                  <a:srgbClr val="FFFFFF"/>
                </a:highlight>
              </a:rPr>
              <a:t/>
            </a:r>
            <a:br>
              <a:rPr lang="en-US" sz="1866" dirty="0">
                <a:solidFill>
                  <a:srgbClr val="000000"/>
                </a:solidFill>
                <a:highlight>
                  <a:srgbClr val="FFFFFF"/>
                </a:highlight>
              </a:rPr>
            </a:br>
            <a:r>
              <a:rPr lang="en-US" sz="1866" dirty="0">
                <a:solidFill>
                  <a:srgbClr val="000000"/>
                </a:solidFill>
                <a:highlight>
                  <a:srgbClr val="FFFFFF"/>
                </a:highlight>
              </a:rPr>
              <a:t>    </a:t>
            </a:r>
            <a:r>
              <a:rPr lang="en-US" sz="1866" dirty="0" err="1">
                <a:solidFill>
                  <a:srgbClr val="000000"/>
                </a:solidFill>
                <a:highlight>
                  <a:srgbClr val="FFFFFF"/>
                </a:highlight>
              </a:rPr>
              <a:t>task.Progress</a:t>
            </a:r>
            <a:r>
              <a:rPr lang="en-US" sz="1866" dirty="0">
                <a:solidFill>
                  <a:srgbClr val="000000"/>
                </a:solidFill>
                <a:highlight>
                  <a:srgbClr val="FFFFFF"/>
                </a:highlight>
              </a:rPr>
              <a:t> += </a:t>
            </a:r>
            <a:r>
              <a:rPr lang="en-US" sz="1866" dirty="0">
                <a:solidFill>
                  <a:srgbClr val="0000FF"/>
                </a:solidFill>
                <a:highlight>
                  <a:srgbClr val="FFFFFF"/>
                </a:highlight>
              </a:rPr>
              <a:t>new</a:t>
            </a:r>
            <a:r>
              <a:rPr lang="en-US" sz="1866" dirty="0">
                <a:solidFill>
                  <a:srgbClr val="000000"/>
                </a:solidFill>
                <a:highlight>
                  <a:srgbClr val="FFFFFF"/>
                </a:highlight>
              </a:rPr>
              <a:t> </a:t>
            </a:r>
            <a:r>
              <a:rPr lang="en-US" sz="1866" dirty="0" err="1">
                <a:solidFill>
                  <a:srgbClr val="2B91AF"/>
                </a:solidFill>
                <a:highlight>
                  <a:srgbClr val="FFFFFF"/>
                </a:highlight>
              </a:rPr>
              <a:t>BackgroundTaskProgressEventHandler</a:t>
            </a:r>
            <a:r>
              <a:rPr lang="en-US" sz="1866" dirty="0">
                <a:solidFill>
                  <a:srgbClr val="000000"/>
                </a:solidFill>
                <a:highlight>
                  <a:srgbClr val="FFFFFF"/>
                </a:highlight>
              </a:rPr>
              <a:t>(</a:t>
            </a:r>
            <a:r>
              <a:rPr lang="en-US" sz="1866" dirty="0" err="1">
                <a:solidFill>
                  <a:srgbClr val="000000"/>
                </a:solidFill>
                <a:highlight>
                  <a:srgbClr val="FFFFFF"/>
                </a:highlight>
              </a:rPr>
              <a:t>task_Progress</a:t>
            </a:r>
            <a:r>
              <a:rPr lang="en-US" sz="1866" dirty="0">
                <a:solidFill>
                  <a:srgbClr val="000000"/>
                </a:solidFill>
                <a:highlight>
                  <a:srgbClr val="FFFFFF"/>
                </a:highlight>
              </a:rPr>
              <a:t>);</a:t>
            </a:r>
            <a:br>
              <a:rPr lang="en-US" sz="1866" dirty="0">
                <a:solidFill>
                  <a:srgbClr val="000000"/>
                </a:solidFill>
                <a:highlight>
                  <a:srgbClr val="FFFFFF"/>
                </a:highlight>
              </a:rPr>
            </a:br>
            <a:r>
              <a:rPr lang="en-US" sz="1866" dirty="0">
                <a:solidFill>
                  <a:srgbClr val="000000"/>
                </a:solidFill>
                <a:highlight>
                  <a:srgbClr val="FFFFFF"/>
                </a:highlight>
              </a:rPr>
              <a:t>    </a:t>
            </a:r>
            <a:r>
              <a:rPr lang="en-US" sz="1866" dirty="0" err="1">
                <a:solidFill>
                  <a:srgbClr val="000000"/>
                </a:solidFill>
                <a:highlight>
                  <a:srgbClr val="FFFFFF"/>
                </a:highlight>
              </a:rPr>
              <a:t>task.Completed</a:t>
            </a:r>
            <a:r>
              <a:rPr lang="en-US" sz="1866" dirty="0">
                <a:solidFill>
                  <a:srgbClr val="000000"/>
                </a:solidFill>
                <a:highlight>
                  <a:srgbClr val="FFFFFF"/>
                </a:highlight>
              </a:rPr>
              <a:t> += </a:t>
            </a:r>
            <a:r>
              <a:rPr lang="en-US" sz="1866" dirty="0">
                <a:solidFill>
                  <a:srgbClr val="0000FF"/>
                </a:solidFill>
                <a:highlight>
                  <a:srgbClr val="FFFFFF"/>
                </a:highlight>
              </a:rPr>
              <a:t>new</a:t>
            </a:r>
            <a:r>
              <a:rPr lang="en-US" sz="1866" dirty="0">
                <a:solidFill>
                  <a:srgbClr val="000000"/>
                </a:solidFill>
                <a:highlight>
                  <a:srgbClr val="FFFFFF"/>
                </a:highlight>
              </a:rPr>
              <a:t> </a:t>
            </a:r>
            <a:r>
              <a:rPr lang="en-US" sz="1866" dirty="0" err="1">
                <a:solidFill>
                  <a:srgbClr val="2B91AF"/>
                </a:solidFill>
                <a:highlight>
                  <a:srgbClr val="FFFFFF"/>
                </a:highlight>
              </a:rPr>
              <a:t>BackgroundTaskCompletedEventHandler</a:t>
            </a:r>
            <a:r>
              <a:rPr lang="en-US" sz="1866" dirty="0">
                <a:solidFill>
                  <a:srgbClr val="000000"/>
                </a:solidFill>
                <a:highlight>
                  <a:srgbClr val="FFFFFF"/>
                </a:highlight>
              </a:rPr>
              <a:t>(</a:t>
            </a:r>
            <a:r>
              <a:rPr lang="en-US" sz="1866" dirty="0" err="1">
                <a:solidFill>
                  <a:srgbClr val="000000"/>
                </a:solidFill>
                <a:highlight>
                  <a:srgbClr val="FFFFFF"/>
                </a:highlight>
              </a:rPr>
              <a:t>task_Completed</a:t>
            </a:r>
            <a:r>
              <a:rPr lang="en-US" sz="1866" dirty="0">
                <a:solidFill>
                  <a:srgbClr val="000000"/>
                </a:solidFill>
                <a:highlight>
                  <a:srgbClr val="FFFFFF"/>
                </a:highlight>
              </a:rPr>
              <a:t>);</a:t>
            </a:r>
            <a:br>
              <a:rPr lang="en-US" sz="1866" dirty="0">
                <a:solidFill>
                  <a:srgbClr val="000000"/>
                </a:solidFill>
                <a:highlight>
                  <a:srgbClr val="FFFFFF"/>
                </a:highlight>
              </a:rPr>
            </a:br>
            <a:r>
              <a:rPr lang="en-US" sz="1866" dirty="0">
                <a:solidFill>
                  <a:srgbClr val="000000"/>
                </a:solidFill>
                <a:highlight>
                  <a:srgbClr val="FFFFFF"/>
                </a:highlight>
              </a:rPr>
              <a:t>}</a:t>
            </a:r>
          </a:p>
          <a:p>
            <a:endParaRPr lang="en-US" dirty="0"/>
          </a:p>
        </p:txBody>
      </p:sp>
      <p:sp>
        <p:nvSpPr>
          <p:cNvPr id="2" name="Title 1"/>
          <p:cNvSpPr>
            <a:spLocks noGrp="1"/>
          </p:cNvSpPr>
          <p:nvPr>
            <p:ph type="title"/>
          </p:nvPr>
        </p:nvSpPr>
        <p:spPr/>
        <p:txBody>
          <a:bodyPr/>
          <a:lstStyle/>
          <a:p>
            <a:r>
              <a:rPr lang="en-US" dirty="0"/>
              <a:t>Registering a background task</a:t>
            </a:r>
          </a:p>
        </p:txBody>
      </p:sp>
    </p:spTree>
    <p:extLst>
      <p:ext uri="{BB962C8B-B14F-4D97-AF65-F5344CB8AC3E}">
        <p14:creationId xmlns:p14="http://schemas.microsoft.com/office/powerpoint/2010/main" val="197692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90962" y="1189494"/>
            <a:ext cx="10308885" cy="4930336"/>
          </a:xfrm>
        </p:spPr>
        <p:txBody>
          <a:bodyPr numCol="2"/>
          <a:lstStyle/>
          <a:p>
            <a:pPr marL="0" indent="0">
              <a:buNone/>
            </a:pPr>
            <a:r>
              <a:rPr lang="en-US" sz="1961" dirty="0" err="1"/>
              <a:t>SystemTrigger</a:t>
            </a:r>
            <a:endParaRPr lang="en-US" sz="1961" dirty="0"/>
          </a:p>
          <a:p>
            <a:pPr marL="0" indent="0">
              <a:buNone/>
            </a:pPr>
            <a:r>
              <a:rPr lang="en-US" sz="1961" dirty="0" err="1"/>
              <a:t>TimeTrigger</a:t>
            </a:r>
            <a:endParaRPr lang="en-US" sz="1961" dirty="0"/>
          </a:p>
          <a:p>
            <a:pPr marL="0" indent="0">
              <a:buNone/>
            </a:pPr>
            <a:r>
              <a:rPr lang="en-US" sz="1961" dirty="0" err="1"/>
              <a:t>MaintenanceTrigger</a:t>
            </a:r>
            <a:endParaRPr lang="en-US" sz="1961" dirty="0"/>
          </a:p>
          <a:p>
            <a:pPr marL="0" indent="0">
              <a:buNone/>
            </a:pPr>
            <a:r>
              <a:rPr lang="en-US" sz="1961" dirty="0" err="1"/>
              <a:t>DeviceUseTrigger</a:t>
            </a:r>
            <a:endParaRPr lang="en-US" sz="1961" dirty="0"/>
          </a:p>
          <a:p>
            <a:pPr marL="0" indent="0">
              <a:buNone/>
            </a:pPr>
            <a:r>
              <a:rPr lang="en-US" sz="1961" dirty="0" err="1"/>
              <a:t>DeviceServicingTrigger</a:t>
            </a:r>
            <a:endParaRPr lang="en-US" sz="1961" dirty="0"/>
          </a:p>
          <a:p>
            <a:pPr marL="0" indent="0">
              <a:buNone/>
            </a:pPr>
            <a:r>
              <a:rPr lang="en-US" sz="1961" dirty="0" err="1"/>
              <a:t>PushNotificationTrigger</a:t>
            </a:r>
            <a:endParaRPr lang="en-US" sz="1961" dirty="0"/>
          </a:p>
          <a:p>
            <a:pPr marL="0" indent="0">
              <a:buNone/>
            </a:pPr>
            <a:endParaRPr lang="en-US" sz="1961" dirty="0"/>
          </a:p>
          <a:p>
            <a:pPr marL="0" indent="0">
              <a:buNone/>
            </a:pPr>
            <a:r>
              <a:rPr lang="en-US" sz="1961" dirty="0" err="1"/>
              <a:t>CachedFileUpdaterTrigger</a:t>
            </a:r>
            <a:endParaRPr lang="en-US" sz="1961" dirty="0"/>
          </a:p>
          <a:p>
            <a:pPr marL="0" indent="0">
              <a:buNone/>
            </a:pPr>
            <a:r>
              <a:rPr lang="en-US" sz="1961" dirty="0" err="1"/>
              <a:t>DeviceConnectionChangeTrigger</a:t>
            </a:r>
            <a:endParaRPr lang="en-US" sz="1961" dirty="0"/>
          </a:p>
          <a:p>
            <a:pPr marL="0" indent="0">
              <a:buNone/>
            </a:pPr>
            <a:r>
              <a:rPr lang="en-US" sz="1961" dirty="0" err="1"/>
              <a:t>GattCharacteristicNotificationTrigger</a:t>
            </a:r>
            <a:endParaRPr lang="en-US" sz="1961" dirty="0"/>
          </a:p>
          <a:p>
            <a:pPr marL="0" indent="0">
              <a:buNone/>
            </a:pPr>
            <a:r>
              <a:rPr lang="en-US" sz="1961" dirty="0" err="1"/>
              <a:t>RfcommConnectionTrigger</a:t>
            </a:r>
            <a:endParaRPr lang="en-US" sz="1961" dirty="0"/>
          </a:p>
          <a:p>
            <a:pPr marL="0" indent="0">
              <a:buNone/>
            </a:pPr>
            <a:r>
              <a:rPr lang="en-US" sz="1961" dirty="0" err="1"/>
              <a:t>LocationTrigger</a:t>
            </a:r>
            <a:endParaRPr lang="en-US" sz="1961" dirty="0"/>
          </a:p>
          <a:p>
            <a:pPr marL="0" indent="0">
              <a:buNone/>
            </a:pPr>
            <a:endParaRPr lang="en-US" sz="1961" dirty="0"/>
          </a:p>
          <a:p>
            <a:pPr marL="0" indent="0">
              <a:buNone/>
            </a:pPr>
            <a:endParaRPr lang="en-US" sz="1961" dirty="0"/>
          </a:p>
          <a:p>
            <a:pPr marL="0" indent="0">
              <a:buNone/>
            </a:pPr>
            <a:endParaRPr lang="en-US" sz="1961" dirty="0"/>
          </a:p>
          <a:p>
            <a:pPr marL="0" indent="0">
              <a:buNone/>
            </a:pPr>
            <a:endParaRPr lang="en-US" sz="1961" dirty="0"/>
          </a:p>
          <a:p>
            <a:pPr marL="0" indent="0">
              <a:buNone/>
            </a:pPr>
            <a:r>
              <a:rPr lang="en-US" sz="1961" dirty="0" err="1"/>
              <a:t>AppointmentStoreNotificationTrigger</a:t>
            </a:r>
            <a:endParaRPr lang="en-US" sz="1961" dirty="0"/>
          </a:p>
          <a:p>
            <a:pPr marL="0" indent="0">
              <a:buNone/>
            </a:pPr>
            <a:r>
              <a:rPr lang="en-US" sz="1961" dirty="0" err="1"/>
              <a:t>ContactStoreNotificationTrigger</a:t>
            </a:r>
            <a:endParaRPr lang="en-US" sz="1961" dirty="0"/>
          </a:p>
          <a:p>
            <a:pPr marL="0" indent="0">
              <a:buNone/>
            </a:pPr>
            <a:r>
              <a:rPr lang="en-US" sz="1961" dirty="0" err="1"/>
              <a:t>BluetoothLEAdvertisementWatcherTrigger</a:t>
            </a:r>
            <a:endParaRPr lang="en-US" sz="1961" dirty="0"/>
          </a:p>
          <a:p>
            <a:pPr marL="0" indent="0">
              <a:buNone/>
            </a:pPr>
            <a:r>
              <a:rPr lang="en-US" sz="1961" dirty="0" err="1"/>
              <a:t>BluetoothLEAdvertisementPublisherTrigger</a:t>
            </a:r>
            <a:endParaRPr lang="en-US" sz="1961" dirty="0"/>
          </a:p>
          <a:p>
            <a:pPr marL="0" indent="0">
              <a:buNone/>
            </a:pPr>
            <a:r>
              <a:rPr lang="en-US" sz="1961" dirty="0" err="1"/>
              <a:t>DeviceWatcherTrigger</a:t>
            </a:r>
            <a:endParaRPr lang="en-US" sz="1961" dirty="0"/>
          </a:p>
          <a:p>
            <a:pPr marL="0" indent="0">
              <a:buNone/>
            </a:pPr>
            <a:r>
              <a:rPr lang="en-US" sz="1961" dirty="0" err="1"/>
              <a:t>ActivitySensorTrigger</a:t>
            </a:r>
            <a:endParaRPr lang="en-US" sz="1961" dirty="0"/>
          </a:p>
          <a:p>
            <a:pPr marL="0" indent="0">
              <a:buNone/>
            </a:pPr>
            <a:r>
              <a:rPr lang="en-US" sz="1961" dirty="0" err="1"/>
              <a:t>SensorDataThresholdTrigger</a:t>
            </a:r>
            <a:endParaRPr lang="en-US" sz="1961" dirty="0"/>
          </a:p>
          <a:p>
            <a:pPr marL="0" indent="0">
              <a:buNone/>
            </a:pPr>
            <a:r>
              <a:rPr lang="en-US" sz="1961" dirty="0" err="1"/>
              <a:t>ToastNotificationHistoryChangedTrigger</a:t>
            </a:r>
            <a:endParaRPr lang="en-US" sz="1961" dirty="0"/>
          </a:p>
          <a:p>
            <a:pPr marL="0" indent="0">
              <a:buNone/>
            </a:pPr>
            <a:r>
              <a:rPr lang="en-US" sz="1961" dirty="0" err="1"/>
              <a:t>ToastNotificationActionTrigger</a:t>
            </a:r>
            <a:endParaRPr lang="en-US" sz="1961" dirty="0"/>
          </a:p>
          <a:p>
            <a:pPr marL="0" indent="0">
              <a:buNone/>
            </a:pPr>
            <a:r>
              <a:rPr lang="en-US" sz="1961" dirty="0" err="1"/>
              <a:t>ApplicationTrigger</a:t>
            </a:r>
            <a:endParaRPr lang="en-US" sz="1961" dirty="0"/>
          </a:p>
          <a:p>
            <a:pPr marL="0" indent="0">
              <a:buNone/>
            </a:pPr>
            <a:r>
              <a:rPr lang="en-US" sz="1961" dirty="0" err="1"/>
              <a:t>MediaProcessingTrigger</a:t>
            </a:r>
            <a:endParaRPr lang="en-US" sz="1961" dirty="0"/>
          </a:p>
          <a:p>
            <a:pPr marL="0" indent="0">
              <a:buNone/>
            </a:pPr>
            <a:r>
              <a:rPr lang="en-US" sz="1961" dirty="0" err="1"/>
              <a:t>SocketActivityTrigger</a:t>
            </a:r>
            <a:endParaRPr lang="en-US" sz="1961" dirty="0"/>
          </a:p>
          <a:p>
            <a:pPr marL="0" indent="0">
              <a:buNone/>
            </a:pPr>
            <a:endParaRPr lang="en-US" sz="1961" dirty="0"/>
          </a:p>
          <a:p>
            <a:pPr marL="0" indent="0">
              <a:buNone/>
            </a:pPr>
            <a:endParaRPr lang="en-US" sz="1961" dirty="0"/>
          </a:p>
        </p:txBody>
      </p:sp>
      <p:sp>
        <p:nvSpPr>
          <p:cNvPr id="3" name="Title 2"/>
          <p:cNvSpPr>
            <a:spLocks noGrp="1"/>
          </p:cNvSpPr>
          <p:nvPr>
            <p:ph type="title"/>
          </p:nvPr>
        </p:nvSpPr>
        <p:spPr/>
        <p:txBody>
          <a:bodyPr/>
          <a:lstStyle/>
          <a:p>
            <a:r>
              <a:rPr lang="en-US" dirty="0" smtClean="0"/>
              <a:t>Triggers</a:t>
            </a:r>
            <a:endParaRPr lang="en-US" dirty="0"/>
          </a:p>
        </p:txBody>
      </p:sp>
      <p:sp>
        <p:nvSpPr>
          <p:cNvPr id="7" name="Left Bracket 6"/>
          <p:cNvSpPr/>
          <p:nvPr/>
        </p:nvSpPr>
        <p:spPr>
          <a:xfrm>
            <a:off x="615523" y="1189494"/>
            <a:ext cx="251332" cy="1940698"/>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404040"/>
              </a:solidFill>
              <a:latin typeface="Segoe UI"/>
            </a:endParaRPr>
          </a:p>
        </p:txBody>
      </p:sp>
      <p:sp>
        <p:nvSpPr>
          <p:cNvPr id="9" name="Right Bracket 8"/>
          <p:cNvSpPr/>
          <p:nvPr/>
        </p:nvSpPr>
        <p:spPr>
          <a:xfrm>
            <a:off x="10802230" y="1189494"/>
            <a:ext cx="244713" cy="4629972"/>
          </a:xfrm>
          <a:prstGeom prst="righ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404040"/>
              </a:solidFill>
              <a:latin typeface="Segoe UI"/>
            </a:endParaRPr>
          </a:p>
        </p:txBody>
      </p:sp>
      <p:sp>
        <p:nvSpPr>
          <p:cNvPr id="10" name="Right Bracket 9"/>
          <p:cNvSpPr/>
          <p:nvPr/>
        </p:nvSpPr>
        <p:spPr>
          <a:xfrm flipH="1">
            <a:off x="615523" y="3503703"/>
            <a:ext cx="226426" cy="1832380"/>
          </a:xfrm>
          <a:prstGeom prst="righ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404040"/>
              </a:solidFill>
              <a:latin typeface="Segoe UI"/>
            </a:endParaRPr>
          </a:p>
        </p:txBody>
      </p:sp>
      <p:sp>
        <p:nvSpPr>
          <p:cNvPr id="11" name="TextBox 10"/>
          <p:cNvSpPr txBox="1"/>
          <p:nvPr/>
        </p:nvSpPr>
        <p:spPr>
          <a:xfrm rot="16200000">
            <a:off x="-733797" y="1833173"/>
            <a:ext cx="206556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Windows 8.1</a:t>
            </a:r>
          </a:p>
        </p:txBody>
      </p:sp>
      <p:sp>
        <p:nvSpPr>
          <p:cNvPr id="12" name="TextBox 11"/>
          <p:cNvSpPr txBox="1"/>
          <p:nvPr/>
        </p:nvSpPr>
        <p:spPr>
          <a:xfrm rot="16200000">
            <a:off x="-331990" y="4025709"/>
            <a:ext cx="128925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WP 8.1</a:t>
            </a:r>
          </a:p>
        </p:txBody>
      </p:sp>
      <p:sp>
        <p:nvSpPr>
          <p:cNvPr id="13" name="TextBox 12"/>
          <p:cNvSpPr txBox="1"/>
          <p:nvPr/>
        </p:nvSpPr>
        <p:spPr>
          <a:xfrm rot="5400000">
            <a:off x="10400064" y="3345477"/>
            <a:ext cx="199956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Windows 10</a:t>
            </a:r>
          </a:p>
        </p:txBody>
      </p:sp>
    </p:spTree>
    <p:extLst>
      <p:ext uri="{BB962C8B-B14F-4D97-AF65-F5344CB8AC3E}">
        <p14:creationId xmlns:p14="http://schemas.microsoft.com/office/powerpoint/2010/main" val="242986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fade">
                                      <p:cBhvr>
                                        <p:cTn id="30" dur="500"/>
                                        <p:tgtEl>
                                          <p:spTgt spid="2">
                                            <p:txEl>
                                              <p:pRg st="4" end="4"/>
                                            </p:txEl>
                                          </p:spTgt>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fade">
                                      <p:cBhvr>
                                        <p:cTn id="44" dur="500"/>
                                        <p:tgtEl>
                                          <p:spTgt spid="2">
                                            <p:txEl>
                                              <p:pRg st="7" end="7"/>
                                            </p:txEl>
                                          </p:spTgt>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2">
                                            <p:txEl>
                                              <p:pRg st="8" end="8"/>
                                            </p:txEl>
                                          </p:spTgt>
                                        </p:tgtEl>
                                        <p:attrNameLst>
                                          <p:attrName>style.visibility</p:attrName>
                                        </p:attrNameLst>
                                      </p:cBhvr>
                                      <p:to>
                                        <p:strVal val="visible"/>
                                      </p:to>
                                    </p:set>
                                    <p:animEffect transition="in" filter="fade">
                                      <p:cBhvr>
                                        <p:cTn id="48" dur="500"/>
                                        <p:tgtEl>
                                          <p:spTgt spid="2">
                                            <p:txEl>
                                              <p:pRg st="8" end="8"/>
                                            </p:txEl>
                                          </p:spTgt>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2">
                                            <p:txEl>
                                              <p:pRg st="10" end="10"/>
                                            </p:txEl>
                                          </p:spTgt>
                                        </p:tgtEl>
                                        <p:attrNameLst>
                                          <p:attrName>style.visibility</p:attrName>
                                        </p:attrNameLst>
                                      </p:cBhvr>
                                      <p:to>
                                        <p:strVal val="visible"/>
                                      </p:to>
                                    </p:set>
                                    <p:animEffect transition="in" filter="fade">
                                      <p:cBhvr>
                                        <p:cTn id="56" dur="500"/>
                                        <p:tgtEl>
                                          <p:spTgt spid="2">
                                            <p:txEl>
                                              <p:pRg st="10" end="10"/>
                                            </p:txEl>
                                          </p:spTgt>
                                        </p:tgtEl>
                                      </p:cBhvr>
                                    </p:animEffect>
                                  </p:childTnLst>
                                </p:cTn>
                              </p:par>
                            </p:childTnLst>
                          </p:cTn>
                        </p:par>
                        <p:par>
                          <p:cTn id="57" fill="hold">
                            <p:stCondLst>
                              <p:cond delay="5500"/>
                            </p:stCondLst>
                            <p:childTnLst>
                              <p:par>
                                <p:cTn id="58" presetID="10" presetClass="entr" presetSubtype="0" fill="hold" nodeType="afterEffect">
                                  <p:stCondLst>
                                    <p:cond delay="0"/>
                                  </p:stCondLst>
                                  <p:childTnLst>
                                    <p:set>
                                      <p:cBhvr>
                                        <p:cTn id="59" dur="1" fill="hold">
                                          <p:stCondLst>
                                            <p:cond delay="0"/>
                                          </p:stCondLst>
                                        </p:cTn>
                                        <p:tgtEl>
                                          <p:spTgt spid="2">
                                            <p:txEl>
                                              <p:pRg st="11" end="11"/>
                                            </p:txEl>
                                          </p:spTgt>
                                        </p:tgtEl>
                                        <p:attrNameLst>
                                          <p:attrName>style.visibility</p:attrName>
                                        </p:attrNameLst>
                                      </p:cBhvr>
                                      <p:to>
                                        <p:strVal val="visible"/>
                                      </p:to>
                                    </p:set>
                                    <p:animEffect transition="in" filter="fade">
                                      <p:cBhvr>
                                        <p:cTn id="60" dur="500"/>
                                        <p:tgtEl>
                                          <p:spTgt spid="2">
                                            <p:txEl>
                                              <p:pRg st="11" end="11"/>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par>
                          <p:cTn id="67" fill="hold">
                            <p:stCondLst>
                              <p:cond delay="6000"/>
                            </p:stCondLst>
                            <p:childTnLst>
                              <p:par>
                                <p:cTn id="68" presetID="10" presetClass="entr" presetSubtype="0" fill="hold" nodeType="afterEffect">
                                  <p:stCondLst>
                                    <p:cond delay="0"/>
                                  </p:stCondLst>
                                  <p:childTnLst>
                                    <p:set>
                                      <p:cBhvr>
                                        <p:cTn id="69" dur="1" fill="hold">
                                          <p:stCondLst>
                                            <p:cond delay="0"/>
                                          </p:stCondLst>
                                        </p:cTn>
                                        <p:tgtEl>
                                          <p:spTgt spid="2">
                                            <p:txEl>
                                              <p:pRg st="16" end="16"/>
                                            </p:txEl>
                                          </p:spTgt>
                                        </p:tgtEl>
                                        <p:attrNameLst>
                                          <p:attrName>style.visibility</p:attrName>
                                        </p:attrNameLst>
                                      </p:cBhvr>
                                      <p:to>
                                        <p:strVal val="visible"/>
                                      </p:to>
                                    </p:set>
                                    <p:animEffect transition="in" filter="fade">
                                      <p:cBhvr>
                                        <p:cTn id="70" dur="500"/>
                                        <p:tgtEl>
                                          <p:spTgt spid="2">
                                            <p:txEl>
                                              <p:pRg st="16" end="16"/>
                                            </p:txEl>
                                          </p:spTgt>
                                        </p:tgtEl>
                                      </p:cBhvr>
                                    </p:animEffect>
                                  </p:childTnLst>
                                </p:cTn>
                              </p:par>
                            </p:childTnLst>
                          </p:cTn>
                        </p:par>
                        <p:par>
                          <p:cTn id="71" fill="hold">
                            <p:stCondLst>
                              <p:cond delay="6500"/>
                            </p:stCondLst>
                            <p:childTnLst>
                              <p:par>
                                <p:cTn id="72" presetID="10" presetClass="entr" presetSubtype="0" fill="hold" nodeType="afterEffect">
                                  <p:stCondLst>
                                    <p:cond delay="0"/>
                                  </p:stCondLst>
                                  <p:childTnLst>
                                    <p:set>
                                      <p:cBhvr>
                                        <p:cTn id="73" dur="1" fill="hold">
                                          <p:stCondLst>
                                            <p:cond delay="0"/>
                                          </p:stCondLst>
                                        </p:cTn>
                                        <p:tgtEl>
                                          <p:spTgt spid="2">
                                            <p:txEl>
                                              <p:pRg st="17" end="17"/>
                                            </p:txEl>
                                          </p:spTgt>
                                        </p:tgtEl>
                                        <p:attrNameLst>
                                          <p:attrName>style.visibility</p:attrName>
                                        </p:attrNameLst>
                                      </p:cBhvr>
                                      <p:to>
                                        <p:strVal val="visible"/>
                                      </p:to>
                                    </p:set>
                                    <p:animEffect transition="in" filter="fade">
                                      <p:cBhvr>
                                        <p:cTn id="74" dur="500"/>
                                        <p:tgtEl>
                                          <p:spTgt spid="2">
                                            <p:txEl>
                                              <p:pRg st="17" end="17"/>
                                            </p:txEl>
                                          </p:spTgt>
                                        </p:tgtEl>
                                      </p:cBhvr>
                                    </p:animEffect>
                                  </p:childTnLst>
                                </p:cTn>
                              </p:par>
                            </p:childTnLst>
                          </p:cTn>
                        </p:par>
                        <p:par>
                          <p:cTn id="75" fill="hold">
                            <p:stCondLst>
                              <p:cond delay="7000"/>
                            </p:stCondLst>
                            <p:childTnLst>
                              <p:par>
                                <p:cTn id="76" presetID="10" presetClass="entr" presetSubtype="0" fill="hold" nodeType="afterEffect">
                                  <p:stCondLst>
                                    <p:cond delay="0"/>
                                  </p:stCondLst>
                                  <p:childTnLst>
                                    <p:set>
                                      <p:cBhvr>
                                        <p:cTn id="77" dur="1" fill="hold">
                                          <p:stCondLst>
                                            <p:cond delay="0"/>
                                          </p:stCondLst>
                                        </p:cTn>
                                        <p:tgtEl>
                                          <p:spTgt spid="2">
                                            <p:txEl>
                                              <p:pRg st="18" end="18"/>
                                            </p:txEl>
                                          </p:spTgt>
                                        </p:tgtEl>
                                        <p:attrNameLst>
                                          <p:attrName>style.visibility</p:attrName>
                                        </p:attrNameLst>
                                      </p:cBhvr>
                                      <p:to>
                                        <p:strVal val="visible"/>
                                      </p:to>
                                    </p:set>
                                    <p:animEffect transition="in" filter="fade">
                                      <p:cBhvr>
                                        <p:cTn id="78" dur="500"/>
                                        <p:tgtEl>
                                          <p:spTgt spid="2">
                                            <p:txEl>
                                              <p:pRg st="18" end="18"/>
                                            </p:txEl>
                                          </p:spTgt>
                                        </p:tgtEl>
                                      </p:cBhvr>
                                    </p:animEffect>
                                  </p:childTnLst>
                                </p:cTn>
                              </p:par>
                            </p:childTnLst>
                          </p:cTn>
                        </p:par>
                        <p:par>
                          <p:cTn id="79" fill="hold">
                            <p:stCondLst>
                              <p:cond delay="7500"/>
                            </p:stCondLst>
                            <p:childTnLst>
                              <p:par>
                                <p:cTn id="80" presetID="10" presetClass="entr" presetSubtype="0" fill="hold" nodeType="afterEffect">
                                  <p:stCondLst>
                                    <p:cond delay="0"/>
                                  </p:stCondLst>
                                  <p:childTnLst>
                                    <p:set>
                                      <p:cBhvr>
                                        <p:cTn id="81" dur="1" fill="hold">
                                          <p:stCondLst>
                                            <p:cond delay="0"/>
                                          </p:stCondLst>
                                        </p:cTn>
                                        <p:tgtEl>
                                          <p:spTgt spid="2">
                                            <p:txEl>
                                              <p:pRg st="19" end="19"/>
                                            </p:txEl>
                                          </p:spTgt>
                                        </p:tgtEl>
                                        <p:attrNameLst>
                                          <p:attrName>style.visibility</p:attrName>
                                        </p:attrNameLst>
                                      </p:cBhvr>
                                      <p:to>
                                        <p:strVal val="visible"/>
                                      </p:to>
                                    </p:set>
                                    <p:animEffect transition="in" filter="fade">
                                      <p:cBhvr>
                                        <p:cTn id="82" dur="500"/>
                                        <p:tgtEl>
                                          <p:spTgt spid="2">
                                            <p:txEl>
                                              <p:pRg st="19" end="19"/>
                                            </p:txEl>
                                          </p:spTgt>
                                        </p:tgtEl>
                                      </p:cBhvr>
                                    </p:animEffect>
                                  </p:childTnLst>
                                </p:cTn>
                              </p:par>
                            </p:childTnLst>
                          </p:cTn>
                        </p:par>
                        <p:par>
                          <p:cTn id="83" fill="hold">
                            <p:stCondLst>
                              <p:cond delay="8000"/>
                            </p:stCondLst>
                            <p:childTnLst>
                              <p:par>
                                <p:cTn id="84" presetID="10" presetClass="entr" presetSubtype="0" fill="hold" nodeType="afterEffect">
                                  <p:stCondLst>
                                    <p:cond delay="0"/>
                                  </p:stCondLst>
                                  <p:childTnLst>
                                    <p:set>
                                      <p:cBhvr>
                                        <p:cTn id="85" dur="1" fill="hold">
                                          <p:stCondLst>
                                            <p:cond delay="0"/>
                                          </p:stCondLst>
                                        </p:cTn>
                                        <p:tgtEl>
                                          <p:spTgt spid="2">
                                            <p:txEl>
                                              <p:pRg st="20" end="20"/>
                                            </p:txEl>
                                          </p:spTgt>
                                        </p:tgtEl>
                                        <p:attrNameLst>
                                          <p:attrName>style.visibility</p:attrName>
                                        </p:attrNameLst>
                                      </p:cBhvr>
                                      <p:to>
                                        <p:strVal val="visible"/>
                                      </p:to>
                                    </p:set>
                                    <p:animEffect transition="in" filter="fade">
                                      <p:cBhvr>
                                        <p:cTn id="86" dur="500"/>
                                        <p:tgtEl>
                                          <p:spTgt spid="2">
                                            <p:txEl>
                                              <p:pRg st="20" end="20"/>
                                            </p:txEl>
                                          </p:spTgt>
                                        </p:tgtEl>
                                      </p:cBhvr>
                                    </p:animEffect>
                                  </p:childTnLst>
                                </p:cTn>
                              </p:par>
                            </p:childTnLst>
                          </p:cTn>
                        </p:par>
                        <p:par>
                          <p:cTn id="87" fill="hold">
                            <p:stCondLst>
                              <p:cond delay="8500"/>
                            </p:stCondLst>
                            <p:childTnLst>
                              <p:par>
                                <p:cTn id="88" presetID="10" presetClass="entr" presetSubtype="0" fill="hold" nodeType="afterEffect">
                                  <p:stCondLst>
                                    <p:cond delay="0"/>
                                  </p:stCondLst>
                                  <p:childTnLst>
                                    <p:set>
                                      <p:cBhvr>
                                        <p:cTn id="89" dur="1" fill="hold">
                                          <p:stCondLst>
                                            <p:cond delay="0"/>
                                          </p:stCondLst>
                                        </p:cTn>
                                        <p:tgtEl>
                                          <p:spTgt spid="2">
                                            <p:txEl>
                                              <p:pRg st="21" end="21"/>
                                            </p:txEl>
                                          </p:spTgt>
                                        </p:tgtEl>
                                        <p:attrNameLst>
                                          <p:attrName>style.visibility</p:attrName>
                                        </p:attrNameLst>
                                      </p:cBhvr>
                                      <p:to>
                                        <p:strVal val="visible"/>
                                      </p:to>
                                    </p:set>
                                    <p:animEffect transition="in" filter="fade">
                                      <p:cBhvr>
                                        <p:cTn id="90" dur="500"/>
                                        <p:tgtEl>
                                          <p:spTgt spid="2">
                                            <p:txEl>
                                              <p:pRg st="21" end="21"/>
                                            </p:txEl>
                                          </p:spTgt>
                                        </p:tgtEl>
                                      </p:cBhvr>
                                    </p:animEffect>
                                  </p:childTnLst>
                                </p:cTn>
                              </p:par>
                            </p:childTnLst>
                          </p:cTn>
                        </p:par>
                        <p:par>
                          <p:cTn id="91" fill="hold">
                            <p:stCondLst>
                              <p:cond delay="9000"/>
                            </p:stCondLst>
                            <p:childTnLst>
                              <p:par>
                                <p:cTn id="92" presetID="10" presetClass="entr" presetSubtype="0" fill="hold" nodeType="afterEffect">
                                  <p:stCondLst>
                                    <p:cond delay="0"/>
                                  </p:stCondLst>
                                  <p:childTnLst>
                                    <p:set>
                                      <p:cBhvr>
                                        <p:cTn id="93" dur="1" fill="hold">
                                          <p:stCondLst>
                                            <p:cond delay="0"/>
                                          </p:stCondLst>
                                        </p:cTn>
                                        <p:tgtEl>
                                          <p:spTgt spid="2">
                                            <p:txEl>
                                              <p:pRg st="22" end="22"/>
                                            </p:txEl>
                                          </p:spTgt>
                                        </p:tgtEl>
                                        <p:attrNameLst>
                                          <p:attrName>style.visibility</p:attrName>
                                        </p:attrNameLst>
                                      </p:cBhvr>
                                      <p:to>
                                        <p:strVal val="visible"/>
                                      </p:to>
                                    </p:set>
                                    <p:animEffect transition="in" filter="fade">
                                      <p:cBhvr>
                                        <p:cTn id="94" dur="500"/>
                                        <p:tgtEl>
                                          <p:spTgt spid="2">
                                            <p:txEl>
                                              <p:pRg st="22" end="22"/>
                                            </p:txEl>
                                          </p:spTgt>
                                        </p:tgtEl>
                                      </p:cBhvr>
                                    </p:animEffect>
                                  </p:childTnLst>
                                </p:cTn>
                              </p:par>
                            </p:childTnLst>
                          </p:cTn>
                        </p:par>
                        <p:par>
                          <p:cTn id="95" fill="hold">
                            <p:stCondLst>
                              <p:cond delay="9500"/>
                            </p:stCondLst>
                            <p:childTnLst>
                              <p:par>
                                <p:cTn id="96" presetID="10" presetClass="entr" presetSubtype="0" fill="hold" nodeType="afterEffect">
                                  <p:stCondLst>
                                    <p:cond delay="0"/>
                                  </p:stCondLst>
                                  <p:childTnLst>
                                    <p:set>
                                      <p:cBhvr>
                                        <p:cTn id="97" dur="1" fill="hold">
                                          <p:stCondLst>
                                            <p:cond delay="0"/>
                                          </p:stCondLst>
                                        </p:cTn>
                                        <p:tgtEl>
                                          <p:spTgt spid="2">
                                            <p:txEl>
                                              <p:pRg st="23" end="23"/>
                                            </p:txEl>
                                          </p:spTgt>
                                        </p:tgtEl>
                                        <p:attrNameLst>
                                          <p:attrName>style.visibility</p:attrName>
                                        </p:attrNameLst>
                                      </p:cBhvr>
                                      <p:to>
                                        <p:strVal val="visible"/>
                                      </p:to>
                                    </p:set>
                                    <p:animEffect transition="in" filter="fade">
                                      <p:cBhvr>
                                        <p:cTn id="98" dur="500"/>
                                        <p:tgtEl>
                                          <p:spTgt spid="2">
                                            <p:txEl>
                                              <p:pRg st="23" end="23"/>
                                            </p:txEl>
                                          </p:spTgt>
                                        </p:tgtEl>
                                      </p:cBhvr>
                                    </p:animEffect>
                                  </p:childTnLst>
                                </p:cTn>
                              </p:par>
                            </p:childTnLst>
                          </p:cTn>
                        </p:par>
                        <p:par>
                          <p:cTn id="99" fill="hold">
                            <p:stCondLst>
                              <p:cond delay="10000"/>
                            </p:stCondLst>
                            <p:childTnLst>
                              <p:par>
                                <p:cTn id="100" presetID="10" presetClass="entr" presetSubtype="0" fill="hold" nodeType="afterEffect">
                                  <p:stCondLst>
                                    <p:cond delay="0"/>
                                  </p:stCondLst>
                                  <p:childTnLst>
                                    <p:set>
                                      <p:cBhvr>
                                        <p:cTn id="101" dur="1" fill="hold">
                                          <p:stCondLst>
                                            <p:cond delay="0"/>
                                          </p:stCondLst>
                                        </p:cTn>
                                        <p:tgtEl>
                                          <p:spTgt spid="2">
                                            <p:txEl>
                                              <p:pRg st="24" end="24"/>
                                            </p:txEl>
                                          </p:spTgt>
                                        </p:tgtEl>
                                        <p:attrNameLst>
                                          <p:attrName>style.visibility</p:attrName>
                                        </p:attrNameLst>
                                      </p:cBhvr>
                                      <p:to>
                                        <p:strVal val="visible"/>
                                      </p:to>
                                    </p:set>
                                    <p:animEffect transition="in" filter="fade">
                                      <p:cBhvr>
                                        <p:cTn id="102" dur="500"/>
                                        <p:tgtEl>
                                          <p:spTgt spid="2">
                                            <p:txEl>
                                              <p:pRg st="24" end="24"/>
                                            </p:txEl>
                                          </p:spTgt>
                                        </p:tgtEl>
                                      </p:cBhvr>
                                    </p:animEffect>
                                  </p:childTnLst>
                                </p:cTn>
                              </p:par>
                            </p:childTnLst>
                          </p:cTn>
                        </p:par>
                        <p:par>
                          <p:cTn id="103" fill="hold">
                            <p:stCondLst>
                              <p:cond delay="10500"/>
                            </p:stCondLst>
                            <p:childTnLst>
                              <p:par>
                                <p:cTn id="104" presetID="10" presetClass="entr" presetSubtype="0" fill="hold" nodeType="afterEffect">
                                  <p:stCondLst>
                                    <p:cond delay="0"/>
                                  </p:stCondLst>
                                  <p:childTnLst>
                                    <p:set>
                                      <p:cBhvr>
                                        <p:cTn id="105" dur="1" fill="hold">
                                          <p:stCondLst>
                                            <p:cond delay="0"/>
                                          </p:stCondLst>
                                        </p:cTn>
                                        <p:tgtEl>
                                          <p:spTgt spid="2">
                                            <p:txEl>
                                              <p:pRg st="25" end="25"/>
                                            </p:txEl>
                                          </p:spTgt>
                                        </p:tgtEl>
                                        <p:attrNameLst>
                                          <p:attrName>style.visibility</p:attrName>
                                        </p:attrNameLst>
                                      </p:cBhvr>
                                      <p:to>
                                        <p:strVal val="visible"/>
                                      </p:to>
                                    </p:set>
                                    <p:animEffect transition="in" filter="fade">
                                      <p:cBhvr>
                                        <p:cTn id="106" dur="500"/>
                                        <p:tgtEl>
                                          <p:spTgt spid="2">
                                            <p:txEl>
                                              <p:pRg st="25" end="25"/>
                                            </p:txEl>
                                          </p:spTgt>
                                        </p:tgtEl>
                                      </p:cBhvr>
                                    </p:animEffect>
                                  </p:childTnLst>
                                </p:cTn>
                              </p:par>
                            </p:childTnLst>
                          </p:cTn>
                        </p:par>
                        <p:par>
                          <p:cTn id="107" fill="hold">
                            <p:stCondLst>
                              <p:cond delay="11000"/>
                            </p:stCondLst>
                            <p:childTnLst>
                              <p:par>
                                <p:cTn id="108" presetID="10" presetClass="entr" presetSubtype="0" fill="hold" nodeType="afterEffect">
                                  <p:stCondLst>
                                    <p:cond delay="0"/>
                                  </p:stCondLst>
                                  <p:childTnLst>
                                    <p:set>
                                      <p:cBhvr>
                                        <p:cTn id="109" dur="1" fill="hold">
                                          <p:stCondLst>
                                            <p:cond delay="0"/>
                                          </p:stCondLst>
                                        </p:cTn>
                                        <p:tgtEl>
                                          <p:spTgt spid="2">
                                            <p:txEl>
                                              <p:pRg st="26" end="26"/>
                                            </p:txEl>
                                          </p:spTgt>
                                        </p:tgtEl>
                                        <p:attrNameLst>
                                          <p:attrName>style.visibility</p:attrName>
                                        </p:attrNameLst>
                                      </p:cBhvr>
                                      <p:to>
                                        <p:strVal val="visible"/>
                                      </p:to>
                                    </p:set>
                                    <p:animEffect transition="in" filter="fade">
                                      <p:cBhvr>
                                        <p:cTn id="110" dur="500"/>
                                        <p:tgtEl>
                                          <p:spTgt spid="2">
                                            <p:txEl>
                                              <p:pRg st="26" end="26"/>
                                            </p:txEl>
                                          </p:spTgt>
                                        </p:tgtEl>
                                      </p:cBhvr>
                                    </p:animEffect>
                                  </p:childTnLst>
                                </p:cTn>
                              </p:par>
                            </p:childTnLst>
                          </p:cTn>
                        </p:par>
                        <p:par>
                          <p:cTn id="111" fill="hold">
                            <p:stCondLst>
                              <p:cond delay="11500"/>
                            </p:stCondLst>
                            <p:childTnLst>
                              <p:par>
                                <p:cTn id="112" presetID="10" presetClass="entr" presetSubtype="0" fill="hold" nodeType="afterEffect">
                                  <p:stCondLst>
                                    <p:cond delay="0"/>
                                  </p:stCondLst>
                                  <p:childTnLst>
                                    <p:set>
                                      <p:cBhvr>
                                        <p:cTn id="113" dur="1" fill="hold">
                                          <p:stCondLst>
                                            <p:cond delay="0"/>
                                          </p:stCondLst>
                                        </p:cTn>
                                        <p:tgtEl>
                                          <p:spTgt spid="2">
                                            <p:txEl>
                                              <p:pRg st="27" end="27"/>
                                            </p:txEl>
                                          </p:spTgt>
                                        </p:tgtEl>
                                        <p:attrNameLst>
                                          <p:attrName>style.visibility</p:attrName>
                                        </p:attrNameLst>
                                      </p:cBhvr>
                                      <p:to>
                                        <p:strVal val="visible"/>
                                      </p:to>
                                    </p:set>
                                    <p:animEffect transition="in" filter="fade">
                                      <p:cBhvr>
                                        <p:cTn id="114" dur="500"/>
                                        <p:tgtEl>
                                          <p:spTgt spid="2">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52024" y="1636151"/>
            <a:ext cx="5673057" cy="4930336"/>
          </a:xfrm>
        </p:spPr>
        <p:txBody>
          <a:bodyPr/>
          <a:lstStyle/>
          <a:p>
            <a:pPr marL="0" indent="0">
              <a:buNone/>
            </a:pPr>
            <a:r>
              <a:rPr lang="en-US" sz="3137" dirty="0"/>
              <a:t>Default Background Tasks</a:t>
            </a:r>
          </a:p>
          <a:p>
            <a:pPr marL="336145" lvl="1" indent="0">
              <a:buNone/>
            </a:pPr>
            <a:r>
              <a:rPr lang="en-US" sz="1765" dirty="0"/>
              <a:t>Guaranteed minimum execution time of 25 </a:t>
            </a:r>
            <a:r>
              <a:rPr lang="en-US" sz="1765" dirty="0" err="1"/>
              <a:t>secs</a:t>
            </a:r>
            <a:endParaRPr lang="en-US" sz="1765" dirty="0"/>
          </a:p>
          <a:p>
            <a:pPr marL="336145" lvl="1" indent="0">
              <a:buNone/>
            </a:pPr>
            <a:endParaRPr lang="en-US" sz="1765" dirty="0"/>
          </a:p>
          <a:p>
            <a:pPr marL="336145" lvl="1" indent="0">
              <a:buNone/>
            </a:pPr>
            <a:endParaRPr lang="en-US" sz="1765" dirty="0"/>
          </a:p>
          <a:p>
            <a:pPr marL="336145" lvl="1" indent="0">
              <a:buNone/>
            </a:pPr>
            <a:r>
              <a:rPr lang="en-US" sz="1765" dirty="0"/>
              <a:t>Example 512MB Mobile device</a:t>
            </a:r>
          </a:p>
        </p:txBody>
      </p:sp>
      <p:sp>
        <p:nvSpPr>
          <p:cNvPr id="3" name="Title 2"/>
          <p:cNvSpPr>
            <a:spLocks noGrp="1"/>
          </p:cNvSpPr>
          <p:nvPr>
            <p:ph type="title"/>
          </p:nvPr>
        </p:nvSpPr>
        <p:spPr/>
        <p:txBody>
          <a:bodyPr/>
          <a:lstStyle/>
          <a:p>
            <a:r>
              <a:rPr lang="en-US" dirty="0" smtClean="0"/>
              <a:t>Resource Management</a:t>
            </a:r>
            <a:endParaRPr lang="en-US" dirty="0"/>
          </a:p>
        </p:txBody>
      </p:sp>
      <p:cxnSp>
        <p:nvCxnSpPr>
          <p:cNvPr id="10" name="Straight Arrow Connector 9"/>
          <p:cNvCxnSpPr/>
          <p:nvPr/>
        </p:nvCxnSpPr>
        <p:spPr>
          <a:xfrm flipV="1">
            <a:off x="898019" y="2431837"/>
            <a:ext cx="0" cy="2106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98020" y="4530970"/>
            <a:ext cx="5197981" cy="33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480307" y="4613453"/>
            <a:ext cx="0" cy="8217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527720" y="4613453"/>
            <a:ext cx="0" cy="8217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43686" y="5387268"/>
            <a:ext cx="831948"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Run()</a:t>
            </a:r>
          </a:p>
        </p:txBody>
      </p:sp>
      <p:sp>
        <p:nvSpPr>
          <p:cNvPr id="28" name="TextBox 27"/>
          <p:cNvSpPr txBox="1"/>
          <p:nvPr/>
        </p:nvSpPr>
        <p:spPr>
          <a:xfrm>
            <a:off x="2025020" y="5378302"/>
            <a:ext cx="1070815"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Cancel()</a:t>
            </a:r>
          </a:p>
        </p:txBody>
      </p:sp>
      <p:sp>
        <p:nvSpPr>
          <p:cNvPr id="29" name="TextBox 28"/>
          <p:cNvSpPr txBox="1"/>
          <p:nvPr/>
        </p:nvSpPr>
        <p:spPr>
          <a:xfrm rot="16200000">
            <a:off x="-317353" y="3187232"/>
            <a:ext cx="1489899"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Memory</a:t>
            </a:r>
          </a:p>
        </p:txBody>
      </p:sp>
      <p:sp>
        <p:nvSpPr>
          <p:cNvPr id="34" name="Rectangle 33"/>
          <p:cNvSpPr/>
          <p:nvPr/>
        </p:nvSpPr>
        <p:spPr bwMode="auto">
          <a:xfrm>
            <a:off x="1464472" y="3831852"/>
            <a:ext cx="1063249" cy="680325"/>
          </a:xfrm>
          <a:prstGeom prst="rect">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2527721" y="3831851"/>
            <a:ext cx="356091" cy="680325"/>
          </a:xfrm>
          <a:prstGeom prst="rect">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3540860" y="3832082"/>
            <a:ext cx="2106928" cy="680325"/>
          </a:xfrm>
          <a:prstGeom prst="rect">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7" name="Straight Arrow Connector 36"/>
          <p:cNvCxnSpPr/>
          <p:nvPr/>
        </p:nvCxnSpPr>
        <p:spPr>
          <a:xfrm flipV="1">
            <a:off x="3530299" y="4613453"/>
            <a:ext cx="0" cy="8217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133728" y="5346386"/>
            <a:ext cx="831948"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Run()</a:t>
            </a:r>
          </a:p>
        </p:txBody>
      </p:sp>
      <p:graphicFrame>
        <p:nvGraphicFramePr>
          <p:cNvPr id="18" name="Table 17"/>
          <p:cNvGraphicFramePr>
            <a:graphicFrameLocks noGrp="1"/>
          </p:cNvGraphicFramePr>
          <p:nvPr>
            <p:extLst/>
          </p:nvPr>
        </p:nvGraphicFramePr>
        <p:xfrm>
          <a:off x="6278480" y="3404780"/>
          <a:ext cx="5545195" cy="1228906"/>
        </p:xfrm>
        <a:graphic>
          <a:graphicData uri="http://schemas.openxmlformats.org/drawingml/2006/table">
            <a:tbl>
              <a:tblPr/>
              <a:tblGrid>
                <a:gridCol w="2353715">
                  <a:extLst>
                    <a:ext uri="{9D8B030D-6E8A-4147-A177-3AD203B41FA5}">
                      <a16:colId xmlns:a16="http://schemas.microsoft.com/office/drawing/2014/main" xmlns="" val="20000"/>
                    </a:ext>
                  </a:extLst>
                </a:gridCol>
                <a:gridCol w="797870">
                  <a:extLst>
                    <a:ext uri="{9D8B030D-6E8A-4147-A177-3AD203B41FA5}">
                      <a16:colId xmlns:a16="http://schemas.microsoft.com/office/drawing/2014/main" xmlns="" val="20001"/>
                    </a:ext>
                  </a:extLst>
                </a:gridCol>
                <a:gridCol w="797870">
                  <a:extLst>
                    <a:ext uri="{9D8B030D-6E8A-4147-A177-3AD203B41FA5}">
                      <a16:colId xmlns:a16="http://schemas.microsoft.com/office/drawing/2014/main" xmlns="" val="20002"/>
                    </a:ext>
                  </a:extLst>
                </a:gridCol>
                <a:gridCol w="797870">
                  <a:extLst>
                    <a:ext uri="{9D8B030D-6E8A-4147-A177-3AD203B41FA5}">
                      <a16:colId xmlns:a16="http://schemas.microsoft.com/office/drawing/2014/main" xmlns="" val="20003"/>
                    </a:ext>
                  </a:extLst>
                </a:gridCol>
                <a:gridCol w="797870">
                  <a:extLst>
                    <a:ext uri="{9D8B030D-6E8A-4147-A177-3AD203B41FA5}">
                      <a16:colId xmlns:a16="http://schemas.microsoft.com/office/drawing/2014/main" xmlns="" val="20004"/>
                    </a:ext>
                  </a:extLst>
                </a:gridCol>
              </a:tblGrid>
              <a:tr h="610774">
                <a:tc>
                  <a:txBody>
                    <a:bodyPr/>
                    <a:lstStyle/>
                    <a:p>
                      <a:pPr algn="l" rtl="0" fontAlgn="b"/>
                      <a:r>
                        <a:rPr lang="en-US" sz="1500" b="1" i="0" u="none" strike="noStrike" dirty="0">
                          <a:solidFill>
                            <a:srgbClr val="404040"/>
                          </a:solidFill>
                          <a:effectLst/>
                          <a:latin typeface="Segoe UI" panose="020B0502040204020203" pitchFamily="34" charset="0"/>
                        </a:rPr>
                        <a:t>Task type</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tc>
                  <a:txBody>
                    <a:bodyPr/>
                    <a:lstStyle/>
                    <a:p>
                      <a:pPr algn="ctr" rtl="0" fontAlgn="b"/>
                      <a:r>
                        <a:rPr lang="en-US" sz="1500" b="1" i="0" u="none" strike="noStrike" dirty="0">
                          <a:solidFill>
                            <a:srgbClr val="404040"/>
                          </a:solidFill>
                          <a:effectLst/>
                          <a:latin typeface="Segoe UI" panose="020B0502040204020203" pitchFamily="34" charset="0"/>
                        </a:rPr>
                        <a:t>Memory Cap MB</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tc>
                  <a:txBody>
                    <a:bodyPr/>
                    <a:lstStyle/>
                    <a:p>
                      <a:pPr algn="ctr" rtl="0" fontAlgn="b"/>
                      <a:r>
                        <a:rPr lang="en-US" sz="1500" b="1" i="0" u="none" strike="noStrike">
                          <a:solidFill>
                            <a:srgbClr val="404040"/>
                          </a:solidFill>
                          <a:effectLst/>
                          <a:latin typeface="Segoe UI" panose="020B0502040204020203" pitchFamily="34" charset="0"/>
                        </a:rPr>
                        <a:t>Lifetime</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tc>
                  <a:txBody>
                    <a:bodyPr/>
                    <a:lstStyle/>
                    <a:p>
                      <a:pPr algn="ctr" rtl="0" fontAlgn="b"/>
                      <a:r>
                        <a:rPr lang="en-US" sz="1500" b="1" i="0" u="none" strike="noStrike">
                          <a:solidFill>
                            <a:srgbClr val="404040"/>
                          </a:solidFill>
                          <a:effectLst/>
                          <a:latin typeface="Segoe UI" panose="020B0502040204020203" pitchFamily="34" charset="0"/>
                        </a:rPr>
                        <a:t>CPU</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tc>
                  <a:txBody>
                    <a:bodyPr/>
                    <a:lstStyle/>
                    <a:p>
                      <a:pPr algn="l" rtl="0" fontAlgn="b"/>
                      <a:r>
                        <a:rPr lang="en-US" sz="1500" b="1" i="0" u="none" strike="noStrike" dirty="0">
                          <a:solidFill>
                            <a:srgbClr val="404040"/>
                          </a:solidFill>
                          <a:effectLst/>
                          <a:latin typeface="Segoe UI" panose="020B0502040204020203" pitchFamily="34" charset="0"/>
                        </a:rPr>
                        <a:t>Block in Batt-</a:t>
                      </a:r>
                      <a:r>
                        <a:rPr lang="en-US" sz="1500" b="1" i="0" u="none" strike="noStrike" dirty="0" err="1">
                          <a:solidFill>
                            <a:srgbClr val="404040"/>
                          </a:solidFill>
                          <a:effectLst/>
                          <a:latin typeface="Segoe UI" panose="020B0502040204020203" pitchFamily="34" charset="0"/>
                        </a:rPr>
                        <a:t>Sav</a:t>
                      </a:r>
                      <a:endParaRPr lang="en-US" sz="1500" b="1" i="0" u="none" strike="noStrike" dirty="0">
                        <a:solidFill>
                          <a:srgbClr val="404040"/>
                        </a:solidFill>
                        <a:effectLst/>
                        <a:latin typeface="Segoe UI" panose="020B0502040204020203" pitchFamily="34" charset="0"/>
                      </a:endParaRP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extLst>
                  <a:ext uri="{0D108BD9-81ED-4DB2-BD59-A6C34878D82A}">
                    <a16:rowId xmlns:a16="http://schemas.microsoft.com/office/drawing/2014/main" xmlns="" val="10000"/>
                  </a:ext>
                </a:extLst>
              </a:tr>
              <a:tr h="309066">
                <a:tc>
                  <a:txBody>
                    <a:bodyPr/>
                    <a:lstStyle/>
                    <a:p>
                      <a:pPr algn="l" rtl="0" fontAlgn="b"/>
                      <a:r>
                        <a:rPr lang="en-US" sz="1500" b="0" i="0" u="none" strike="noStrike" dirty="0">
                          <a:solidFill>
                            <a:srgbClr val="404040"/>
                          </a:solidFill>
                          <a:effectLst/>
                          <a:latin typeface="Segoe UI" panose="020B0502040204020203" pitchFamily="34" charset="0"/>
                        </a:rPr>
                        <a:t>Default Background Task</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b"/>
                      <a:r>
                        <a:rPr lang="en-US" sz="1500" b="0" i="0" u="none" strike="noStrike">
                          <a:solidFill>
                            <a:srgbClr val="404040"/>
                          </a:solidFill>
                          <a:effectLst/>
                          <a:latin typeface="Segoe UI" panose="020B0502040204020203" pitchFamily="34" charset="0"/>
                        </a:rPr>
                        <a:t>16</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b"/>
                      <a:r>
                        <a:rPr lang="en-US" sz="1500" b="0" i="0" u="none" strike="noStrike">
                          <a:solidFill>
                            <a:srgbClr val="404040"/>
                          </a:solidFill>
                          <a:effectLst/>
                          <a:latin typeface="Segoe UI" panose="020B0502040204020203" pitchFamily="34" charset="0"/>
                        </a:rPr>
                        <a:t>30 sec</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b"/>
                      <a:r>
                        <a:rPr lang="en-US" sz="1500" b="0" i="0" u="none" strike="noStrike">
                          <a:solidFill>
                            <a:srgbClr val="404040"/>
                          </a:solidFill>
                          <a:effectLst/>
                          <a:latin typeface="Segoe UI" panose="020B0502040204020203" pitchFamily="34" charset="0"/>
                        </a:rPr>
                        <a:t>10%</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b"/>
                      <a:r>
                        <a:rPr lang="en-US" sz="1500" b="0" i="0" u="none" strike="noStrike">
                          <a:solidFill>
                            <a:srgbClr val="404040"/>
                          </a:solidFill>
                          <a:effectLst/>
                          <a:latin typeface="Segoe UI" panose="020B0502040204020203" pitchFamily="34" charset="0"/>
                        </a:rPr>
                        <a:t>Y</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1"/>
                  </a:ext>
                </a:extLst>
              </a:tr>
              <a:tr h="309066">
                <a:tc>
                  <a:txBody>
                    <a:bodyPr/>
                    <a:lstStyle/>
                    <a:p>
                      <a:pPr algn="l" rtl="0" fontAlgn="b"/>
                      <a:r>
                        <a:rPr lang="en-US" sz="1500" b="0" i="0" u="none" strike="noStrike" dirty="0" smtClean="0">
                          <a:solidFill>
                            <a:srgbClr val="404040"/>
                          </a:solidFill>
                          <a:effectLst/>
                          <a:latin typeface="Segoe UI" panose="020B0502040204020203" pitchFamily="34" charset="0"/>
                        </a:rPr>
                        <a:t>Long-Running</a:t>
                      </a:r>
                      <a:endParaRPr lang="en-US" sz="1500" b="0" i="0" u="none" strike="noStrike" dirty="0">
                        <a:solidFill>
                          <a:srgbClr val="404040"/>
                        </a:solidFill>
                        <a:effectLst/>
                        <a:latin typeface="Segoe UI" panose="020B0502040204020203" pitchFamily="34" charset="0"/>
                      </a:endParaRP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tc>
                  <a:txBody>
                    <a:bodyPr/>
                    <a:lstStyle/>
                    <a:p>
                      <a:pPr algn="ctr" rtl="0" fontAlgn="b"/>
                      <a:r>
                        <a:rPr lang="en-US" sz="1500" b="0" i="0" u="none" strike="noStrike">
                          <a:solidFill>
                            <a:srgbClr val="404040"/>
                          </a:solidFill>
                          <a:effectLst/>
                          <a:latin typeface="Segoe UI" panose="020B0502040204020203" pitchFamily="34" charset="0"/>
                        </a:rPr>
                        <a:t>16</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tc>
                  <a:txBody>
                    <a:bodyPr/>
                    <a:lstStyle/>
                    <a:p>
                      <a:pPr algn="ctr" rtl="0" fontAlgn="b"/>
                      <a:r>
                        <a:rPr lang="en-US" sz="1500" b="0" i="0" u="none" strike="noStrike">
                          <a:solidFill>
                            <a:srgbClr val="404040"/>
                          </a:solidFill>
                          <a:effectLst/>
                          <a:latin typeface="Segoe UI" panose="020B0502040204020203" pitchFamily="34" charset="0"/>
                        </a:rPr>
                        <a:t>∞</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tc>
                  <a:txBody>
                    <a:bodyPr/>
                    <a:lstStyle/>
                    <a:p>
                      <a:pPr algn="ctr" rtl="0" fontAlgn="b"/>
                      <a:r>
                        <a:rPr lang="en-US" sz="1500" b="0" i="0" u="none" strike="noStrike">
                          <a:solidFill>
                            <a:srgbClr val="404040"/>
                          </a:solidFill>
                          <a:effectLst/>
                          <a:latin typeface="Segoe UI" panose="020B0502040204020203" pitchFamily="34" charset="0"/>
                        </a:rPr>
                        <a:t>10%</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tc>
                  <a:txBody>
                    <a:bodyPr/>
                    <a:lstStyle/>
                    <a:p>
                      <a:pPr algn="ctr" rtl="0" fontAlgn="b"/>
                      <a:r>
                        <a:rPr lang="en-US" sz="1500" b="0" i="0" u="none" strike="noStrike" dirty="0">
                          <a:solidFill>
                            <a:srgbClr val="404040"/>
                          </a:solidFill>
                          <a:effectLst/>
                          <a:latin typeface="Segoe UI" panose="020B0502040204020203" pitchFamily="34" charset="0"/>
                        </a:rPr>
                        <a:t>Y</a:t>
                      </a:r>
                    </a:p>
                  </a:txBody>
                  <a:tcPr marL="5181" marR="5181" marT="518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6252023" y="4951124"/>
            <a:ext cx="6094444" cy="1297423"/>
          </a:xfrm>
          <a:prstGeom prst="rect">
            <a:avLst/>
          </a:prstGeom>
        </p:spPr>
        <p:txBody>
          <a:bodyPr>
            <a:spAutoFit/>
          </a:bodyPr>
          <a:lstStyle/>
          <a:p>
            <a:pPr defTabSz="914367"/>
            <a:r>
              <a:rPr lang="en-US" sz="3137" dirty="0">
                <a:gradFill>
                  <a:gsLst>
                    <a:gs pos="1250">
                      <a:srgbClr val="404040"/>
                    </a:gs>
                    <a:gs pos="100000">
                      <a:srgbClr val="404040"/>
                    </a:gs>
                  </a:gsLst>
                  <a:lin ang="5400000" scaled="0"/>
                </a:gradFill>
                <a:latin typeface="Segoe UI Light"/>
              </a:rPr>
              <a:t>Opportunistic Background Tasks</a:t>
            </a:r>
          </a:p>
          <a:p>
            <a:pPr marL="336145" lvl="1" defTabSz="914367"/>
            <a:r>
              <a:rPr lang="en-US" sz="1568" dirty="0">
                <a:solidFill>
                  <a:srgbClr val="404040"/>
                </a:solidFill>
                <a:latin typeface="Segoe UI"/>
              </a:rPr>
              <a:t>Run for as long as resources are available</a:t>
            </a:r>
          </a:p>
          <a:p>
            <a:pPr marL="336145" lvl="1" defTabSz="914367"/>
            <a:r>
              <a:rPr lang="en-US" sz="1568" dirty="0">
                <a:solidFill>
                  <a:srgbClr val="404040"/>
                </a:solidFill>
                <a:latin typeface="Segoe UI"/>
              </a:rPr>
              <a:t>No guarantee of execution</a:t>
            </a:r>
          </a:p>
          <a:p>
            <a:pPr marL="336145" lvl="1" defTabSz="914367"/>
            <a:r>
              <a:rPr lang="en-US" sz="1568" dirty="0" err="1">
                <a:solidFill>
                  <a:srgbClr val="404040"/>
                </a:solidFill>
                <a:latin typeface="Segoe UI"/>
              </a:rPr>
              <a:t>ApplicationTrigger</a:t>
            </a:r>
            <a:r>
              <a:rPr lang="en-US" sz="1568" dirty="0">
                <a:solidFill>
                  <a:srgbClr val="404040"/>
                </a:solidFill>
                <a:latin typeface="Segoe UI"/>
              </a:rPr>
              <a:t>, </a:t>
            </a:r>
            <a:r>
              <a:rPr lang="en-US" sz="1568" dirty="0" err="1">
                <a:solidFill>
                  <a:srgbClr val="404040"/>
                </a:solidFill>
                <a:latin typeface="Segoe UI"/>
              </a:rPr>
              <a:t>MaintenanceTrigger</a:t>
            </a:r>
            <a:r>
              <a:rPr lang="en-US" sz="1568" dirty="0">
                <a:solidFill>
                  <a:srgbClr val="404040"/>
                </a:solidFill>
                <a:latin typeface="Segoe UI"/>
              </a:rPr>
              <a:t>, </a:t>
            </a:r>
            <a:r>
              <a:rPr lang="en-US" sz="1568" dirty="0" err="1">
                <a:solidFill>
                  <a:srgbClr val="404040"/>
                </a:solidFill>
                <a:latin typeface="Segoe UI"/>
              </a:rPr>
              <a:t>DeviceUseTrigger</a:t>
            </a:r>
            <a:endParaRPr lang="en-US" sz="1568" dirty="0">
              <a:solidFill>
                <a:srgbClr val="404040"/>
              </a:solidFill>
              <a:latin typeface="Segoe UI"/>
            </a:endParaRPr>
          </a:p>
        </p:txBody>
      </p:sp>
      <p:sp>
        <p:nvSpPr>
          <p:cNvPr id="5" name="Left Bracket 4"/>
          <p:cNvSpPr/>
          <p:nvPr/>
        </p:nvSpPr>
        <p:spPr>
          <a:xfrm rot="5400000">
            <a:off x="2137273" y="2756200"/>
            <a:ext cx="73735" cy="1419339"/>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404040"/>
              </a:solidFill>
              <a:latin typeface="Segoe UI"/>
            </a:endParaRPr>
          </a:p>
        </p:txBody>
      </p:sp>
      <p:sp>
        <p:nvSpPr>
          <p:cNvPr id="19" name="Left Bracket 18"/>
          <p:cNvSpPr/>
          <p:nvPr/>
        </p:nvSpPr>
        <p:spPr>
          <a:xfrm rot="5400000">
            <a:off x="4532230" y="2448858"/>
            <a:ext cx="93160" cy="2053448"/>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404040"/>
              </a:solidFill>
              <a:latin typeface="Segoe UI"/>
            </a:endParaRPr>
          </a:p>
        </p:txBody>
      </p:sp>
      <p:sp>
        <p:nvSpPr>
          <p:cNvPr id="20" name="TextBox 19"/>
          <p:cNvSpPr txBox="1"/>
          <p:nvPr/>
        </p:nvSpPr>
        <p:spPr>
          <a:xfrm>
            <a:off x="1681844" y="2902957"/>
            <a:ext cx="1003240"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Default</a:t>
            </a:r>
          </a:p>
        </p:txBody>
      </p:sp>
      <p:sp>
        <p:nvSpPr>
          <p:cNvPr id="21" name="TextBox 20"/>
          <p:cNvSpPr txBox="1"/>
          <p:nvPr/>
        </p:nvSpPr>
        <p:spPr>
          <a:xfrm>
            <a:off x="3905371" y="2912704"/>
            <a:ext cx="1576332"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err="1">
                <a:gradFill>
                  <a:gsLst>
                    <a:gs pos="2917">
                      <a:srgbClr val="404040"/>
                    </a:gs>
                    <a:gs pos="30000">
                      <a:srgbClr val="404040"/>
                    </a:gs>
                  </a:gsLst>
                  <a:lin ang="5400000" scaled="0"/>
                </a:gradFill>
                <a:latin typeface="Segoe UI"/>
              </a:rPr>
              <a:t>Oppurtunistic</a:t>
            </a:r>
            <a:endParaRPr lang="en-US" sz="1568" dirty="0">
              <a:gradFill>
                <a:gsLst>
                  <a:gs pos="2917">
                    <a:srgbClr val="404040"/>
                  </a:gs>
                  <a:gs pos="30000">
                    <a:srgbClr val="404040"/>
                  </a:gs>
                </a:gsLst>
                <a:lin ang="5400000" scaled="0"/>
              </a:gradFill>
              <a:latin typeface="Segoe UI"/>
            </a:endParaRPr>
          </a:p>
        </p:txBody>
      </p:sp>
    </p:spTree>
    <p:extLst>
      <p:ext uri="{BB962C8B-B14F-4D97-AF65-F5344CB8AC3E}">
        <p14:creationId xmlns:p14="http://schemas.microsoft.com/office/powerpoint/2010/main" val="390974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a:t>
            </a:r>
            <a:r>
              <a:rPr lang="en-US" dirty="0" err="1" smtClean="0"/>
              <a:t>Proc</a:t>
            </a:r>
            <a:r>
              <a:rPr lang="en-US" dirty="0" smtClean="0"/>
              <a:t> Background Tasks</a:t>
            </a:r>
            <a:endParaRPr lang="en-US" dirty="0"/>
          </a:p>
        </p:txBody>
      </p:sp>
      <p:sp>
        <p:nvSpPr>
          <p:cNvPr id="2" name="Rectangle 1"/>
          <p:cNvSpPr/>
          <p:nvPr/>
        </p:nvSpPr>
        <p:spPr bwMode="auto">
          <a:xfrm>
            <a:off x="493345" y="1710852"/>
            <a:ext cx="2689274" cy="425801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p:cNvSpPr/>
          <p:nvPr/>
        </p:nvSpPr>
        <p:spPr bwMode="auto">
          <a:xfrm>
            <a:off x="642749" y="2233767"/>
            <a:ext cx="2390466" cy="186755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642749" y="4345634"/>
            <a:ext cx="2390466" cy="13819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extBox 31"/>
          <p:cNvSpPr txBox="1"/>
          <p:nvPr/>
        </p:nvSpPr>
        <p:spPr>
          <a:xfrm>
            <a:off x="852342" y="1175702"/>
            <a:ext cx="1971280"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App Container</a:t>
            </a:r>
          </a:p>
        </p:txBody>
      </p:sp>
      <p:sp>
        <p:nvSpPr>
          <p:cNvPr id="33" name="TextBox 32"/>
          <p:cNvSpPr txBox="1"/>
          <p:nvPr/>
        </p:nvSpPr>
        <p:spPr>
          <a:xfrm>
            <a:off x="1240366" y="2159065"/>
            <a:ext cx="1045671" cy="50690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568" dirty="0">
                <a:gradFill>
                  <a:gsLst>
                    <a:gs pos="2917">
                      <a:srgbClr val="404040"/>
                    </a:gs>
                    <a:gs pos="30000">
                      <a:srgbClr val="404040"/>
                    </a:gs>
                  </a:gsLst>
                  <a:lin ang="5400000" scaled="0"/>
                </a:gradFill>
                <a:latin typeface="Segoe UI"/>
              </a:rPr>
              <a:t>app.exe</a:t>
            </a:r>
            <a:endParaRPr lang="en-US" sz="1961" dirty="0">
              <a:gradFill>
                <a:gsLst>
                  <a:gs pos="2917">
                    <a:srgbClr val="404040"/>
                  </a:gs>
                  <a:gs pos="30000">
                    <a:srgbClr val="404040"/>
                  </a:gs>
                </a:gsLst>
                <a:lin ang="5400000" scaled="0"/>
              </a:gradFill>
              <a:latin typeface="Segoe UI"/>
            </a:endParaRPr>
          </a:p>
        </p:txBody>
      </p:sp>
      <p:sp>
        <p:nvSpPr>
          <p:cNvPr id="34" name="TextBox 33"/>
          <p:cNvSpPr txBox="1"/>
          <p:nvPr/>
        </p:nvSpPr>
        <p:spPr>
          <a:xfrm>
            <a:off x="756114" y="2886937"/>
            <a:ext cx="2142383"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err="1">
                <a:gradFill>
                  <a:gsLst>
                    <a:gs pos="2917">
                      <a:srgbClr val="404040"/>
                    </a:gs>
                    <a:gs pos="30000">
                      <a:srgbClr val="404040"/>
                    </a:gs>
                  </a:gsLst>
                  <a:lin ang="5400000" scaled="0"/>
                </a:gradFill>
                <a:latin typeface="Segoe UI"/>
              </a:rPr>
              <a:t>CoreApplication</a:t>
            </a:r>
            <a:endParaRPr lang="en-US" sz="1961" dirty="0">
              <a:gradFill>
                <a:gsLst>
                  <a:gs pos="2917">
                    <a:srgbClr val="404040"/>
                  </a:gs>
                  <a:gs pos="30000">
                    <a:srgbClr val="404040"/>
                  </a:gs>
                </a:gsLst>
                <a:lin ang="5400000" scaled="0"/>
              </a:gradFill>
              <a:latin typeface="Segoe UI"/>
            </a:endParaRPr>
          </a:p>
        </p:txBody>
      </p:sp>
      <p:sp>
        <p:nvSpPr>
          <p:cNvPr id="35" name="TextBox 34"/>
          <p:cNvSpPr txBox="1"/>
          <p:nvPr/>
        </p:nvSpPr>
        <p:spPr>
          <a:xfrm>
            <a:off x="741728" y="4848339"/>
            <a:ext cx="2149989"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err="1">
                <a:gradFill>
                  <a:gsLst>
                    <a:gs pos="2917">
                      <a:srgbClr val="404040"/>
                    </a:gs>
                    <a:gs pos="30000">
                      <a:srgbClr val="404040"/>
                    </a:gs>
                  </a:gsLst>
                  <a:lin ang="5400000" scaled="0"/>
                </a:gradFill>
                <a:latin typeface="Segoe UI"/>
              </a:rPr>
              <a:t>BackgroundTask</a:t>
            </a:r>
            <a:endParaRPr lang="en-US" sz="1961" dirty="0">
              <a:gradFill>
                <a:gsLst>
                  <a:gs pos="2917">
                    <a:srgbClr val="404040"/>
                  </a:gs>
                  <a:gs pos="30000">
                    <a:srgbClr val="404040"/>
                  </a:gs>
                </a:gsLst>
                <a:lin ang="5400000" scaled="0"/>
              </a:gradFill>
              <a:latin typeface="Segoe UI"/>
            </a:endParaRPr>
          </a:p>
        </p:txBody>
      </p:sp>
      <p:sp>
        <p:nvSpPr>
          <p:cNvPr id="36" name="Rectangle 35"/>
          <p:cNvSpPr/>
          <p:nvPr/>
        </p:nvSpPr>
        <p:spPr bwMode="auto">
          <a:xfrm>
            <a:off x="3908286" y="1736913"/>
            <a:ext cx="2689274" cy="425801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4171055" y="2607277"/>
            <a:ext cx="2142383" cy="152010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4171055" y="4426188"/>
            <a:ext cx="2142383" cy="12438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4267283" y="1201763"/>
            <a:ext cx="1971280"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App Container</a:t>
            </a:r>
          </a:p>
        </p:txBody>
      </p:sp>
      <p:sp>
        <p:nvSpPr>
          <p:cNvPr id="45" name="TextBox 44"/>
          <p:cNvSpPr txBox="1"/>
          <p:nvPr/>
        </p:nvSpPr>
        <p:spPr>
          <a:xfrm>
            <a:off x="4633953" y="2046066"/>
            <a:ext cx="1216587"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app.exe</a:t>
            </a:r>
          </a:p>
        </p:txBody>
      </p:sp>
      <p:sp>
        <p:nvSpPr>
          <p:cNvPr id="46" name="TextBox 45"/>
          <p:cNvSpPr txBox="1"/>
          <p:nvPr/>
        </p:nvSpPr>
        <p:spPr>
          <a:xfrm>
            <a:off x="4171055" y="2912998"/>
            <a:ext cx="2142383"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err="1">
                <a:gradFill>
                  <a:gsLst>
                    <a:gs pos="2917">
                      <a:srgbClr val="404040"/>
                    </a:gs>
                    <a:gs pos="30000">
                      <a:srgbClr val="404040"/>
                    </a:gs>
                  </a:gsLst>
                  <a:lin ang="5400000" scaled="0"/>
                </a:gradFill>
                <a:latin typeface="Segoe UI"/>
              </a:rPr>
              <a:t>CoreApplication</a:t>
            </a:r>
            <a:endParaRPr lang="en-US" sz="1961" dirty="0">
              <a:gradFill>
                <a:gsLst>
                  <a:gs pos="2917">
                    <a:srgbClr val="404040"/>
                  </a:gs>
                  <a:gs pos="30000">
                    <a:srgbClr val="404040"/>
                  </a:gs>
                </a:gsLst>
                <a:lin ang="5400000" scaled="0"/>
              </a:gradFill>
              <a:latin typeface="Segoe UI"/>
            </a:endParaRPr>
          </a:p>
        </p:txBody>
      </p:sp>
      <p:sp>
        <p:nvSpPr>
          <p:cNvPr id="49" name="TextBox 48"/>
          <p:cNvSpPr txBox="1"/>
          <p:nvPr/>
        </p:nvSpPr>
        <p:spPr>
          <a:xfrm>
            <a:off x="4156669" y="4874400"/>
            <a:ext cx="2149989"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err="1">
                <a:gradFill>
                  <a:gsLst>
                    <a:gs pos="2917">
                      <a:srgbClr val="404040"/>
                    </a:gs>
                    <a:gs pos="30000">
                      <a:srgbClr val="404040"/>
                    </a:gs>
                  </a:gsLst>
                  <a:lin ang="5400000" scaled="0"/>
                </a:gradFill>
                <a:latin typeface="Segoe UI"/>
              </a:rPr>
              <a:t>BackgroundTask</a:t>
            </a:r>
            <a:endParaRPr lang="en-US" sz="1961" dirty="0">
              <a:gradFill>
                <a:gsLst>
                  <a:gs pos="2917">
                    <a:srgbClr val="404040"/>
                  </a:gs>
                  <a:gs pos="30000">
                    <a:srgbClr val="404040"/>
                  </a:gs>
                </a:gsLst>
                <a:lin ang="5400000" scaled="0"/>
              </a:gradFill>
              <a:latin typeface="Segoe UI"/>
            </a:endParaRPr>
          </a:p>
        </p:txBody>
      </p:sp>
      <p:sp>
        <p:nvSpPr>
          <p:cNvPr id="50" name="Rectangle 49"/>
          <p:cNvSpPr/>
          <p:nvPr/>
        </p:nvSpPr>
        <p:spPr bwMode="auto">
          <a:xfrm>
            <a:off x="4004342" y="2159065"/>
            <a:ext cx="2465168" cy="373510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568047" y="4287129"/>
            <a:ext cx="2500998" cy="50690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568" dirty="0">
                <a:gradFill>
                  <a:gsLst>
                    <a:gs pos="2917">
                      <a:srgbClr val="404040"/>
                    </a:gs>
                    <a:gs pos="30000">
                      <a:srgbClr val="404040"/>
                    </a:gs>
                  </a:gsLst>
                  <a:lin ang="5400000" scaled="0"/>
                </a:gradFill>
                <a:latin typeface="Segoe UI"/>
              </a:rPr>
              <a:t>backgroundtaskhost.exe</a:t>
            </a:r>
          </a:p>
        </p:txBody>
      </p:sp>
      <p:sp>
        <p:nvSpPr>
          <p:cNvPr id="19" name="Text Placeholder 1"/>
          <p:cNvSpPr>
            <a:spLocks noGrp="1"/>
          </p:cNvSpPr>
          <p:nvPr>
            <p:ph type="body" sz="quarter" idx="4294967295"/>
          </p:nvPr>
        </p:nvSpPr>
        <p:spPr>
          <a:xfrm>
            <a:off x="7448655" y="1636151"/>
            <a:ext cx="4476426" cy="2809615"/>
          </a:xfrm>
          <a:prstGeom prst="rect">
            <a:avLst/>
          </a:prstGeom>
        </p:spPr>
        <p:txBody>
          <a:bodyPr/>
          <a:lstStyle/>
          <a:p>
            <a:pPr marL="0" indent="0">
              <a:buNone/>
            </a:pPr>
            <a:r>
              <a:rPr lang="en-US" sz="3137" dirty="0"/>
              <a:t>Default Background Task</a:t>
            </a:r>
          </a:p>
          <a:p>
            <a:pPr marL="336145" lvl="1" indent="0">
              <a:buNone/>
            </a:pPr>
            <a:r>
              <a:rPr lang="en-US" sz="1568" dirty="0"/>
              <a:t>Hosted in a separate process</a:t>
            </a:r>
          </a:p>
          <a:p>
            <a:pPr marL="336145" lvl="1" indent="0">
              <a:buNone/>
            </a:pPr>
            <a:r>
              <a:rPr lang="en-US" sz="1568" dirty="0"/>
              <a:t>With separate memory caps</a:t>
            </a:r>
          </a:p>
          <a:p>
            <a:pPr marL="0" indent="0">
              <a:buNone/>
            </a:pPr>
            <a:endParaRPr lang="en-US" sz="3137" dirty="0"/>
          </a:p>
          <a:p>
            <a:pPr marL="0" indent="0">
              <a:buNone/>
            </a:pPr>
            <a:r>
              <a:rPr lang="en-US" sz="3137" dirty="0"/>
              <a:t>In </a:t>
            </a:r>
            <a:r>
              <a:rPr lang="en-US" sz="3137" dirty="0" err="1"/>
              <a:t>Proc</a:t>
            </a:r>
            <a:r>
              <a:rPr lang="en-US" sz="3137" dirty="0"/>
              <a:t> Background Task</a:t>
            </a:r>
          </a:p>
          <a:p>
            <a:pPr marL="336145" lvl="1" indent="0">
              <a:buNone/>
            </a:pPr>
            <a:r>
              <a:rPr lang="en-US" sz="1765" dirty="0"/>
              <a:t>Hosted in the specified process</a:t>
            </a:r>
          </a:p>
          <a:p>
            <a:pPr marL="336145" lvl="1" indent="0">
              <a:buNone/>
            </a:pPr>
            <a:r>
              <a:rPr lang="en-US" sz="1765" dirty="0"/>
              <a:t>Shares memory caps</a:t>
            </a:r>
          </a:p>
        </p:txBody>
      </p:sp>
      <p:sp>
        <p:nvSpPr>
          <p:cNvPr id="5" name="Rectangle 4"/>
          <p:cNvSpPr/>
          <p:nvPr/>
        </p:nvSpPr>
        <p:spPr>
          <a:xfrm>
            <a:off x="7067127" y="4794030"/>
            <a:ext cx="6094444" cy="816185"/>
          </a:xfrm>
          <a:prstGeom prst="rect">
            <a:avLst/>
          </a:prstGeom>
        </p:spPr>
        <p:txBody>
          <a:bodyPr>
            <a:spAutoFit/>
          </a:bodyPr>
          <a:lstStyle/>
          <a:p>
            <a:pPr defTabSz="914367"/>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Extension</a:t>
            </a: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Category</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windows.backgroundTasks</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err="1">
                <a:solidFill>
                  <a:srgbClr val="FF0000"/>
                </a:solidFill>
                <a:highlight>
                  <a:srgbClr val="FFFFFF"/>
                </a:highlight>
                <a:latin typeface="Consolas" panose="020B0609020204030204" pitchFamily="49" charset="0"/>
              </a:rPr>
              <a:t>EntryPoint</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BackgroundTasks.TimerTask</a:t>
            </a:r>
            <a:r>
              <a:rPr lang="en-US" sz="1568" dirty="0">
                <a:solidFill>
                  <a:srgbClr val="000000"/>
                </a:solidFill>
                <a:highlight>
                  <a:srgbClr val="FFFFFF"/>
                </a:highlight>
                <a:latin typeface="Consolas" panose="020B0609020204030204" pitchFamily="49" charset="0"/>
              </a:rPr>
              <a:t>“</a:t>
            </a:r>
          </a:p>
          <a:p>
            <a:pPr defTabSz="914367"/>
            <a:r>
              <a:rPr lang="en-US" sz="1568" dirty="0">
                <a:solidFill>
                  <a:srgbClr val="FF0000"/>
                </a:solidFill>
                <a:highlight>
                  <a:srgbClr val="FFFFFF"/>
                </a:highlight>
                <a:latin typeface="Consolas" panose="020B0609020204030204" pitchFamily="49" charset="0"/>
              </a:rPr>
              <a:t>Executable</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InProcBackgroundTask.exe</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&gt;</a:t>
            </a:r>
            <a:endParaRPr lang="en-US" sz="1568" dirty="0">
              <a:solidFill>
                <a:srgbClr val="404040"/>
              </a:solidFill>
              <a:latin typeface="Segoe UI"/>
            </a:endParaRPr>
          </a:p>
        </p:txBody>
      </p:sp>
      <p:sp>
        <p:nvSpPr>
          <p:cNvPr id="23" name="Left Bracket 22"/>
          <p:cNvSpPr/>
          <p:nvPr/>
        </p:nvSpPr>
        <p:spPr>
          <a:xfrm rot="16200000" flipV="1">
            <a:off x="9121514" y="3635562"/>
            <a:ext cx="125627" cy="4132229"/>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404040"/>
              </a:solidFill>
              <a:latin typeface="Segoe UI"/>
            </a:endParaRPr>
          </a:p>
        </p:txBody>
      </p:sp>
      <p:sp>
        <p:nvSpPr>
          <p:cNvPr id="7" name="TextBox 6"/>
          <p:cNvSpPr txBox="1"/>
          <p:nvPr/>
        </p:nvSpPr>
        <p:spPr>
          <a:xfrm>
            <a:off x="7963552" y="5735538"/>
            <a:ext cx="2024521"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gradFill>
                  <a:gsLst>
                    <a:gs pos="2917">
                      <a:srgbClr val="404040"/>
                    </a:gs>
                    <a:gs pos="30000">
                      <a:srgbClr val="404040"/>
                    </a:gs>
                  </a:gsLst>
                  <a:lin ang="5400000" scaled="0"/>
                </a:gradFill>
                <a:latin typeface="Segoe UI"/>
              </a:rPr>
              <a:t>Same as app exe</a:t>
            </a:r>
          </a:p>
        </p:txBody>
      </p:sp>
    </p:spTree>
    <p:extLst>
      <p:ext uri="{BB962C8B-B14F-4D97-AF65-F5344CB8AC3E}">
        <p14:creationId xmlns:p14="http://schemas.microsoft.com/office/powerpoint/2010/main" val="1808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Tiles, Notifications and Action Center</a:t>
            </a:r>
            <a:endParaRPr lang="nl-NL" dirty="0"/>
          </a:p>
        </p:txBody>
      </p:sp>
    </p:spTree>
    <p:extLst>
      <p:ext uri="{BB962C8B-B14F-4D97-AF65-F5344CB8AC3E}">
        <p14:creationId xmlns:p14="http://schemas.microsoft.com/office/powerpoint/2010/main" val="91003877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1804"/>
          <a:stretch/>
        </p:blipFill>
        <p:spPr>
          <a:xfrm>
            <a:off x="5105541" y="487"/>
            <a:ext cx="7085595" cy="6857027"/>
          </a:xfrm>
          <a:prstGeom prst="rect">
            <a:avLst/>
          </a:prstGeom>
        </p:spPr>
      </p:pic>
      <p:sp>
        <p:nvSpPr>
          <p:cNvPr id="23" name="Content Placeholder 2"/>
          <p:cNvSpPr txBox="1">
            <a:spLocks/>
          </p:cNvSpPr>
          <p:nvPr/>
        </p:nvSpPr>
        <p:spPr>
          <a:xfrm>
            <a:off x="215146" y="1569572"/>
            <a:ext cx="4744943" cy="4001192"/>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t>Custom 4 effective pixel grid</a:t>
            </a:r>
            <a:b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1500" dirty="0">
                <a:solidFill>
                  <a:srgbClr val="404040"/>
                </a:solidFill>
                <a:latin typeface="Segoe UI Light"/>
                <a:cs typeface="Segoe UI Light"/>
              </a:rPr>
              <a:t>Using the </a:t>
            </a:r>
            <a:r>
              <a:rPr lang="en-US" sz="1500" dirty="0" err="1">
                <a:solidFill>
                  <a:srgbClr val="404040"/>
                </a:solidFill>
                <a:latin typeface="Segoe UI Light"/>
                <a:cs typeface="Segoe UI Light"/>
              </a:rPr>
              <a:t>omni</a:t>
            </a:r>
            <a:r>
              <a:rPr lang="en-US" sz="1500" dirty="0">
                <a:solidFill>
                  <a:srgbClr val="404040"/>
                </a:solidFill>
                <a:latin typeface="Segoe UI Light"/>
                <a:cs typeface="Segoe UI Light"/>
              </a:rPr>
              <a:t>, 4px grid as our foundation, we updated the Start grid across our device ecosystem. We made tiles responsive and minimized the gutter and margins which allows for more tile area on a given screen.</a:t>
            </a:r>
            <a:br>
              <a:rPr lang="en-US" sz="1500" dirty="0">
                <a:solidFill>
                  <a:srgbClr val="404040"/>
                </a:solidFill>
                <a:latin typeface="Segoe UI Light"/>
                <a:cs typeface="Segoe UI Light"/>
              </a:rPr>
            </a:br>
            <a:r>
              <a:rPr lang="en-US" sz="1500" dirty="0">
                <a:solidFill>
                  <a:srgbClr val="404040"/>
                </a:solidFill>
                <a:latin typeface="Segoe UI Light"/>
                <a:cs typeface="Segoe UI Light"/>
              </a:rPr>
              <a:t/>
            </a:r>
            <a:br>
              <a:rPr lang="en-US" sz="1500" dirty="0">
                <a:solidFill>
                  <a:srgbClr val="404040"/>
                </a:solidFill>
                <a:latin typeface="Segoe UI Light"/>
                <a:cs typeface="Segoe UI Light"/>
              </a:rPr>
            </a:br>
            <a:r>
              <a:rPr lang="en-US" sz="1500" dirty="0">
                <a:solidFill>
                  <a:srgbClr val="404040"/>
                </a:solidFill>
                <a:latin typeface="Segoe UI Light"/>
                <a:cs typeface="Segoe UI Light"/>
              </a:rPr>
              <a:t>The units in the grid are based off of the smallest tile size. Each larger tile size is sum of the smaller units and gutters between them.</a:t>
            </a:r>
            <a:endParaRPr lang="en-US" sz="1500" dirty="0">
              <a:solidFill>
                <a:prstClr val="black">
                  <a:lumMod val="75000"/>
                  <a:lumOff val="25000"/>
                </a:prstClr>
              </a:solidFill>
              <a:latin typeface="Segoe UI Light" panose="020B0502040204020203" pitchFamily="34" charset="0"/>
              <a:cs typeface="Segoe UI Light" panose="020B0502040204020203" pitchFamily="34" charset="0"/>
            </a:endParaRPr>
          </a:p>
          <a:p>
            <a:pPr marL="0" indent="0" defTabSz="896386">
              <a:lnSpc>
                <a:spcPct val="100000"/>
              </a:lnSpc>
              <a:spcBef>
                <a:spcPts val="0"/>
              </a:spcBef>
              <a:buNone/>
            </a:pPr>
            <a:endParaRPr lang="en-US" sz="2000" dirty="0">
              <a:solidFill>
                <a:srgbClr val="000000"/>
              </a:solidFill>
              <a:latin typeface="Segoe UI Light" charset="0"/>
              <a:cs typeface="Segoe UI Light" charset="0"/>
            </a:endParaRPr>
          </a:p>
          <a:p>
            <a:pPr marL="0" indent="0" defTabSz="896386">
              <a:lnSpc>
                <a:spcPct val="100000"/>
              </a:lnSpc>
              <a:spcBef>
                <a:spcPts val="0"/>
              </a:spcBef>
              <a:buNone/>
            </a:pPr>
            <a:endParaRPr lang="en-US" sz="2000" dirty="0">
              <a:solidFill>
                <a:prstClr val="black">
                  <a:lumMod val="75000"/>
                  <a:lumOff val="25000"/>
                </a:prstClr>
              </a:solidFill>
              <a:latin typeface="Segoe UI Light" panose="020B0502040204020203" pitchFamily="34" charset="0"/>
              <a:cs typeface="Segoe UI Light" panose="020B0502040204020203" pitchFamily="34" charset="0"/>
            </a:endParaRPr>
          </a:p>
          <a:p>
            <a:pPr marL="0" indent="0" defTabSz="896386">
              <a:lnSpc>
                <a:spcPct val="100000"/>
              </a:lnSpc>
              <a:spcBef>
                <a:spcPts val="0"/>
              </a:spcBef>
              <a:buNone/>
            </a:pPr>
            <a:endParaRPr lang="en-US" sz="20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5" name="Title 4"/>
          <p:cNvSpPr>
            <a:spLocks noGrp="1"/>
          </p:cNvSpPr>
          <p:nvPr>
            <p:ph type="title"/>
          </p:nvPr>
        </p:nvSpPr>
        <p:spPr/>
        <p:txBody>
          <a:bodyPr/>
          <a:lstStyle/>
          <a:p>
            <a:r>
              <a:rPr lang="en-US" dirty="0" smtClean="0"/>
              <a:t>Start Grid</a:t>
            </a:r>
            <a:endParaRPr lang="en-US" dirty="0"/>
          </a:p>
        </p:txBody>
      </p:sp>
    </p:spTree>
    <p:extLst>
      <p:ext uri="{BB962C8B-B14F-4D97-AF65-F5344CB8AC3E}">
        <p14:creationId xmlns:p14="http://schemas.microsoft.com/office/powerpoint/2010/main" val="357909132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366824" y="2666073"/>
            <a:ext cx="5563761" cy="1409618"/>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745" dirty="0">
              <a:latin typeface="+mj-lt"/>
            </a:endParaRPr>
          </a:p>
        </p:txBody>
      </p:sp>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X_nameTreatment_primary_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 y="487"/>
            <a:ext cx="12190271" cy="6857027"/>
          </a:xfrm>
          <a:prstGeom prst="rect">
            <a:avLst/>
          </a:prstGeom>
        </p:spPr>
      </p:pic>
      <p:sp>
        <p:nvSpPr>
          <p:cNvPr id="6" name="Rectangle 5"/>
          <p:cNvSpPr/>
          <p:nvPr/>
        </p:nvSpPr>
        <p:spPr bwMode="auto">
          <a:xfrm>
            <a:off x="181275" y="2755182"/>
            <a:ext cx="5951372" cy="14165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a:xfrm>
            <a:off x="316158" y="274994"/>
            <a:ext cx="7338760" cy="3432927"/>
          </a:xfrm>
          <a:prstGeom prst="rect">
            <a:avLst/>
          </a:prstGeom>
        </p:spPr>
        <p:txBody>
          <a:bodyPr wrap="square">
            <a:spAutoFit/>
          </a:bodyPr>
          <a:lstStyle/>
          <a:p>
            <a:pPr lvl="0"/>
            <a:r>
              <a:rPr lang="en-US" sz="3600" dirty="0" smtClean="0">
                <a:solidFill>
                  <a:srgbClr val="505050"/>
                </a:solidFill>
                <a:latin typeface="Segoe UI Semibold" panose="020B0702040204020203" pitchFamily="34" charset="0"/>
                <a:cs typeface="Segoe UI Semibold" panose="020B0702040204020203" pitchFamily="34" charset="0"/>
              </a:rPr>
              <a:t>Microsoft</a:t>
            </a:r>
          </a:p>
          <a:p>
            <a:pPr lvl="0"/>
            <a:r>
              <a:rPr lang="en-US" sz="3600" dirty="0" err="1" smtClean="0">
                <a:solidFill>
                  <a:srgbClr val="505050"/>
                </a:solidFill>
                <a:latin typeface="Segoe UI Semibold" panose="020B0702040204020203" pitchFamily="34" charset="0"/>
                <a:cs typeface="Segoe UI Semibold" panose="020B0702040204020203" pitchFamily="34" charset="0"/>
              </a:rPr>
              <a:t>DevCamp</a:t>
            </a:r>
            <a:endParaRPr lang="en-US" sz="3600" dirty="0" smtClean="0">
              <a:solidFill>
                <a:srgbClr val="505050"/>
              </a:solidFill>
              <a:latin typeface="Segoe UI Semibold" panose="020B0702040204020203" pitchFamily="34" charset="0"/>
              <a:cs typeface="Segoe UI Semibold" panose="020B0702040204020203" pitchFamily="34" charset="0"/>
            </a:endParaRPr>
          </a:p>
          <a:p>
            <a:pPr lvl="0"/>
            <a:endParaRPr lang="en-US" sz="5882" dirty="0" smtClean="0">
              <a:solidFill>
                <a:srgbClr val="505050"/>
              </a:solidFill>
              <a:latin typeface="Segoe UI Semibold" panose="020B0702040204020203" pitchFamily="34" charset="0"/>
              <a:cs typeface="Segoe UI Semibold" panose="020B0702040204020203" pitchFamily="34" charset="0"/>
            </a:endParaRPr>
          </a:p>
          <a:p>
            <a:pPr lvl="0"/>
            <a:endParaRPr lang="en-US" sz="4313" dirty="0" smtClean="0">
              <a:solidFill>
                <a:srgbClr val="505050"/>
              </a:solidFill>
              <a:latin typeface="Segoe UI Light"/>
            </a:endParaRPr>
          </a:p>
          <a:p>
            <a:pPr lvl="0"/>
            <a:r>
              <a:rPr lang="en-US" sz="4313" dirty="0" smtClean="0">
                <a:solidFill>
                  <a:srgbClr val="505050"/>
                </a:solidFill>
                <a:latin typeface="Segoe UI Light"/>
              </a:rPr>
              <a:t>Advanced </a:t>
            </a:r>
            <a:r>
              <a:rPr lang="en-US" sz="4313" dirty="0" smtClean="0">
                <a:solidFill>
                  <a:srgbClr val="505050"/>
                </a:solidFill>
                <a:latin typeface="Segoe UI Light"/>
              </a:rPr>
              <a:t>Topics</a:t>
            </a:r>
          </a:p>
        </p:txBody>
      </p:sp>
    </p:spTree>
    <p:extLst>
      <p:ext uri="{BB962C8B-B14F-4D97-AF65-F5344CB8AC3E}">
        <p14:creationId xmlns:p14="http://schemas.microsoft.com/office/powerpoint/2010/main" val="35841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3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304" y="487"/>
            <a:ext cx="5393409" cy="685702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651" y="487"/>
            <a:ext cx="5393409" cy="6857027"/>
          </a:xfrm>
          <a:prstGeom prst="rect">
            <a:avLst/>
          </a:prstGeom>
        </p:spPr>
      </p:pic>
      <p:sp>
        <p:nvSpPr>
          <p:cNvPr id="6" name="Content Placeholder 2"/>
          <p:cNvSpPr txBox="1">
            <a:spLocks/>
          </p:cNvSpPr>
          <p:nvPr/>
        </p:nvSpPr>
        <p:spPr>
          <a:xfrm>
            <a:off x="215146" y="1591994"/>
            <a:ext cx="4911176" cy="4122683"/>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t>Tiles are not always the same size…</a:t>
            </a:r>
            <a:r>
              <a:rPr lang="en-US" sz="1500" dirty="0">
                <a:solidFill>
                  <a:srgbClr val="404040"/>
                </a:solidFill>
                <a:latin typeface="Segoe UI Light"/>
                <a:cs typeface="Segoe UI Light"/>
              </a:rPr>
              <a:t/>
            </a:r>
            <a:br>
              <a:rPr lang="en-US" sz="1500" dirty="0">
                <a:solidFill>
                  <a:srgbClr val="404040"/>
                </a:solidFill>
                <a:latin typeface="Segoe UI Light"/>
                <a:cs typeface="Segoe UI Light"/>
              </a:rPr>
            </a:br>
            <a:r>
              <a:rPr lang="en-US" sz="1500" dirty="0">
                <a:solidFill>
                  <a:srgbClr val="404040"/>
                </a:solidFill>
                <a:latin typeface="Segoe UI Light"/>
                <a:cs typeface="Segoe UI Light"/>
              </a:rPr>
              <a:t/>
            </a:r>
            <a:br>
              <a:rPr lang="en-US" sz="1500" dirty="0">
                <a:solidFill>
                  <a:srgbClr val="404040"/>
                </a:solidFill>
                <a:latin typeface="Segoe UI Light"/>
                <a:cs typeface="Segoe UI Light"/>
              </a:rPr>
            </a:br>
            <a:endParaRPr lang="en-US" sz="2000" dirty="0">
              <a:solidFill>
                <a:prstClr val="black">
                  <a:lumMod val="75000"/>
                  <a:lumOff val="25000"/>
                </a:prstClr>
              </a:solidFill>
              <a:latin typeface="Segoe UI Light" panose="020B0502040204020203" pitchFamily="34" charset="0"/>
              <a:cs typeface="Segoe UI Light" panose="020B0502040204020203" pitchFamily="34" charset="0"/>
            </a:endParaRPr>
          </a:p>
          <a:p>
            <a:pPr marL="0" indent="0" defTabSz="896386">
              <a:lnSpc>
                <a:spcPct val="100000"/>
              </a:lnSpc>
              <a:spcBef>
                <a:spcPts val="0"/>
              </a:spcBef>
              <a:buNone/>
            </a:pPr>
            <a:endParaRPr lang="en-US" sz="20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9" name="Subtitle 2"/>
          <p:cNvSpPr txBox="1">
            <a:spLocks/>
          </p:cNvSpPr>
          <p:nvPr/>
        </p:nvSpPr>
        <p:spPr>
          <a:xfrm>
            <a:off x="293736" y="6016538"/>
            <a:ext cx="5446714" cy="26328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200" dirty="0">
                <a:solidFill>
                  <a:srgbClr val="0078D7"/>
                </a:solidFill>
                <a:latin typeface="Segoe UI Light" panose="020B0502040204020203" pitchFamily="34" charset="0"/>
                <a:cs typeface="Segoe UI Light" panose="020B0502040204020203" pitchFamily="34" charset="0"/>
              </a:rPr>
              <a:t>Note: This use to be exclusive to mobile, but now includes desktop as well.</a:t>
            </a:r>
          </a:p>
        </p:txBody>
      </p:sp>
      <p:sp>
        <p:nvSpPr>
          <p:cNvPr id="10" name="Subtitle 2"/>
          <p:cNvSpPr txBox="1">
            <a:spLocks/>
          </p:cNvSpPr>
          <p:nvPr/>
        </p:nvSpPr>
        <p:spPr>
          <a:xfrm>
            <a:off x="8380927" y="205941"/>
            <a:ext cx="227216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High density example</a:t>
            </a:r>
          </a:p>
        </p:txBody>
      </p:sp>
      <p:sp>
        <p:nvSpPr>
          <p:cNvPr id="11" name="Title 10"/>
          <p:cNvSpPr>
            <a:spLocks noGrp="1"/>
          </p:cNvSpPr>
          <p:nvPr>
            <p:ph type="title"/>
          </p:nvPr>
        </p:nvSpPr>
        <p:spPr/>
        <p:txBody>
          <a:bodyPr/>
          <a:lstStyle/>
          <a:p>
            <a:r>
              <a:rPr lang="en-US" dirty="0" smtClean="0"/>
              <a:t>Responsive Tile Sizes</a:t>
            </a:r>
            <a:endParaRPr lang="en-US" dirty="0"/>
          </a:p>
        </p:txBody>
      </p:sp>
      <p:sp>
        <p:nvSpPr>
          <p:cNvPr id="15" name="Content Placeholder 2"/>
          <p:cNvSpPr txBox="1">
            <a:spLocks/>
          </p:cNvSpPr>
          <p:nvPr/>
        </p:nvSpPr>
        <p:spPr>
          <a:xfrm>
            <a:off x="215146" y="2457874"/>
            <a:ext cx="4705365" cy="3256803"/>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t>…they adapt to the screen they’re on</a:t>
            </a:r>
            <a:b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1500" dirty="0">
                <a:solidFill>
                  <a:srgbClr val="404040"/>
                </a:solidFill>
                <a:latin typeface="Segoe UI Light"/>
                <a:cs typeface="Segoe UI Light"/>
              </a:rPr>
              <a:t>Since the Start grid has different densities and adapts to the screen size of your device, so do our tiles and the content within them. </a:t>
            </a:r>
            <a:br>
              <a:rPr lang="en-US" sz="1500" dirty="0">
                <a:solidFill>
                  <a:srgbClr val="404040"/>
                </a:solidFill>
                <a:latin typeface="Segoe UI Light"/>
                <a:cs typeface="Segoe UI Light"/>
              </a:rPr>
            </a:br>
            <a:r>
              <a:rPr lang="en-US" sz="1500" dirty="0">
                <a:solidFill>
                  <a:srgbClr val="404040"/>
                </a:solidFill>
                <a:latin typeface="Segoe UI Light"/>
                <a:cs typeface="Segoe UI Light"/>
              </a:rPr>
              <a:t/>
            </a:r>
            <a:br>
              <a:rPr lang="en-US" sz="1500" dirty="0">
                <a:solidFill>
                  <a:srgbClr val="404040"/>
                </a:solidFill>
                <a:latin typeface="Segoe UI Light"/>
                <a:cs typeface="Segoe UI Light"/>
              </a:rPr>
            </a:br>
            <a:endParaRPr lang="en-US" sz="2000" dirty="0">
              <a:solidFill>
                <a:prstClr val="black">
                  <a:lumMod val="75000"/>
                  <a:lumOff val="25000"/>
                </a:prstClr>
              </a:solidFill>
              <a:latin typeface="Segoe UI Light" panose="020B0502040204020203" pitchFamily="34" charset="0"/>
              <a:cs typeface="Segoe UI Light" panose="020B0502040204020203" pitchFamily="34" charset="0"/>
            </a:endParaRPr>
          </a:p>
          <a:p>
            <a:pPr marL="0" indent="0" defTabSz="896386">
              <a:lnSpc>
                <a:spcPct val="100000"/>
              </a:lnSpc>
              <a:spcBef>
                <a:spcPts val="0"/>
              </a:spcBef>
              <a:buNone/>
            </a:pPr>
            <a:endParaRPr lang="en-US" sz="20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651" y="487"/>
            <a:ext cx="5393409" cy="6857027"/>
          </a:xfrm>
          <a:prstGeom prst="rect">
            <a:avLst/>
          </a:prstGeom>
        </p:spPr>
      </p:pic>
      <p:sp>
        <p:nvSpPr>
          <p:cNvPr id="17" name="Subtitle 2"/>
          <p:cNvSpPr txBox="1">
            <a:spLocks/>
          </p:cNvSpPr>
          <p:nvPr/>
        </p:nvSpPr>
        <p:spPr>
          <a:xfrm>
            <a:off x="8380927" y="205942"/>
            <a:ext cx="227216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Low density example</a:t>
            </a:r>
          </a:p>
        </p:txBody>
      </p:sp>
    </p:spTree>
    <p:extLst>
      <p:ext uri="{BB962C8B-B14F-4D97-AF65-F5344CB8AC3E}">
        <p14:creationId xmlns:p14="http://schemas.microsoft.com/office/powerpoint/2010/main" val="713139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982347" y="3057027"/>
            <a:ext cx="2645158" cy="1322580"/>
          </a:xfrm>
          <a:prstGeom prst="rect">
            <a:avLst/>
          </a:prstGeom>
        </p:spPr>
      </p:pic>
      <p:sp>
        <p:nvSpPr>
          <p:cNvPr id="26" name="Content Placeholder 2"/>
          <p:cNvSpPr txBox="1">
            <a:spLocks/>
          </p:cNvSpPr>
          <p:nvPr/>
        </p:nvSpPr>
        <p:spPr>
          <a:xfrm>
            <a:off x="5946596" y="1373442"/>
            <a:ext cx="3540756" cy="188181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a:solidFill>
                  <a:srgbClr val="404040"/>
                </a:solidFill>
                <a:latin typeface="Segoe UI Semibold" panose="020B0702040204020203" pitchFamily="34" charset="0"/>
                <a:cs typeface="Segoe UI Semibold" panose="020B0702040204020203" pitchFamily="34" charset="0"/>
              </a:rPr>
              <a:t>Adaptive </a:t>
            </a:r>
            <a:r>
              <a:rPr lang="en-US" sz="1200" dirty="0">
                <a:solidFill>
                  <a:srgbClr val="404040"/>
                </a:solidFill>
                <a:latin typeface="Segoe UI Semibold" panose="020B0702040204020203" pitchFamily="34" charset="0"/>
                <a:cs typeface="Segoe UI Semibold" panose="020B0702040204020203" pitchFamily="34" charset="0"/>
              </a:rPr>
              <a:t>Tile</a:t>
            </a:r>
            <a:r>
              <a:rPr lang="en-US" sz="1200">
                <a:solidFill>
                  <a:srgbClr val="404040"/>
                </a:solidFill>
                <a:latin typeface="Segoe UI Semibold" panose="020B0702040204020203" pitchFamily="34" charset="0"/>
                <a:cs typeface="Segoe UI Semibold" panose="020B0702040204020203" pitchFamily="34" charset="0"/>
              </a:rPr>
              <a:t> Templates (Windows App)</a:t>
            </a:r>
            <a:r>
              <a:rPr lang="en-US" sz="1200" dirty="0">
                <a:solidFill>
                  <a:srgbClr val="404040"/>
                </a:solidFill>
                <a:latin typeface="Segoe UI Light"/>
                <a:cs typeface="Segoe UI Light"/>
              </a:rPr>
              <a:t/>
            </a:r>
            <a:br>
              <a:rPr lang="en-US" sz="1200" dirty="0">
                <a:solidFill>
                  <a:srgbClr val="404040"/>
                </a:solidFill>
                <a:latin typeface="Segoe UI Light"/>
                <a:cs typeface="Segoe UI Light"/>
              </a:rPr>
            </a:br>
            <a:r>
              <a:rPr lang="en-US" sz="1200" dirty="0">
                <a:solidFill>
                  <a:srgbClr val="404040"/>
                </a:solidFill>
                <a:latin typeface="Segoe UI Light"/>
                <a:cs typeface="Segoe UI Light"/>
              </a:rPr>
              <a:t>The adaptive tile template is our most flexible tile we’ve ever had. This template allows you to put the content you want on the tiles, how you want it, and have it work across all of Windows phone, tablet, and PC devices.</a:t>
            </a:r>
          </a:p>
        </p:txBody>
      </p:sp>
      <p:sp>
        <p:nvSpPr>
          <p:cNvPr id="27" name="Content Placeholder 2"/>
          <p:cNvSpPr txBox="1">
            <a:spLocks/>
          </p:cNvSpPr>
          <p:nvPr/>
        </p:nvSpPr>
        <p:spPr>
          <a:xfrm>
            <a:off x="457001" y="1373442"/>
            <a:ext cx="3540756" cy="188181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Legacy Templates</a:t>
            </a:r>
            <a:r>
              <a:rPr lang="en-US" sz="1200" dirty="0">
                <a:solidFill>
                  <a:srgbClr val="404040"/>
                </a:solidFill>
                <a:latin typeface="Segoe UI Light"/>
                <a:cs typeface="Segoe UI Light"/>
              </a:rPr>
              <a:t/>
            </a:r>
            <a:br>
              <a:rPr lang="en-US" sz="1200" dirty="0">
                <a:solidFill>
                  <a:srgbClr val="404040"/>
                </a:solidFill>
                <a:latin typeface="Segoe UI Light"/>
                <a:cs typeface="Segoe UI Light"/>
              </a:rPr>
            </a:br>
            <a:r>
              <a:rPr lang="en-US" sz="1200" dirty="0">
                <a:solidFill>
                  <a:srgbClr val="404040"/>
                </a:solidFill>
                <a:latin typeface="Segoe UI Light"/>
                <a:cs typeface="Segoe UI Light"/>
              </a:rPr>
              <a:t>If there is a template that already meets your needs perfectly, feel free to use the legacy template catalog. There are over 80 different templates available for use.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27" y="2788420"/>
            <a:ext cx="2732610" cy="3166763"/>
          </a:xfrm>
          <a:prstGeom prst="rect">
            <a:avLst/>
          </a:prstGeom>
        </p:spPr>
      </p:pic>
      <p:sp>
        <p:nvSpPr>
          <p:cNvPr id="13" name="Title 12"/>
          <p:cNvSpPr>
            <a:spLocks noGrp="1"/>
          </p:cNvSpPr>
          <p:nvPr>
            <p:ph type="title"/>
          </p:nvPr>
        </p:nvSpPr>
        <p:spPr/>
        <p:txBody>
          <a:bodyPr/>
          <a:lstStyle/>
          <a:p>
            <a:r>
              <a:rPr lang="en-US" dirty="0" smtClean="0"/>
              <a:t>Tile Templates</a:t>
            </a:r>
            <a:endParaRPr lang="en-US" dirty="0"/>
          </a:p>
        </p:txBody>
      </p:sp>
    </p:spTree>
    <p:extLst>
      <p:ext uri="{BB962C8B-B14F-4D97-AF65-F5344CB8AC3E}">
        <p14:creationId xmlns:p14="http://schemas.microsoft.com/office/powerpoint/2010/main" val="638888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Content"/>
          <p:cNvSpPr txBox="1">
            <a:spLocks/>
          </p:cNvSpPr>
          <p:nvPr/>
        </p:nvSpPr>
        <p:spPr>
          <a:xfrm>
            <a:off x="215145" y="1142819"/>
            <a:ext cx="11976855" cy="153517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t>Content adapts with the tile</a:t>
            </a:r>
            <a:b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1500" dirty="0">
                <a:solidFill>
                  <a:srgbClr val="404040"/>
                </a:solidFill>
                <a:latin typeface="Segoe UI Light"/>
                <a:cs typeface="Segoe UI Light"/>
              </a:rPr>
              <a:t>The new adaptive tile template works similarly to universal app patterns by allowing your content to adapt depending on the devices screen density. As you design your tiles it is important to keep in mind how you want your content to adapt to the tiles size on screens of different densities.</a:t>
            </a:r>
            <a:endParaRPr lang="en-US" sz="2000" dirty="0">
              <a:solidFill>
                <a:srgbClr val="000000"/>
              </a:solidFill>
              <a:latin typeface="Segoe UI Light" charset="0"/>
              <a:cs typeface="Segoe UI Light" charset="0"/>
            </a:endParaRPr>
          </a:p>
          <a:p>
            <a:pPr marL="0" indent="0" defTabSz="896386">
              <a:lnSpc>
                <a:spcPct val="100000"/>
              </a:lnSpc>
              <a:spcBef>
                <a:spcPts val="0"/>
              </a:spcBef>
              <a:buNone/>
            </a:pPr>
            <a:endParaRPr lang="en-US" sz="2000" dirty="0">
              <a:solidFill>
                <a:prstClr val="black">
                  <a:lumMod val="75000"/>
                  <a:lumOff val="25000"/>
                </a:prstClr>
              </a:solidFill>
              <a:latin typeface="Segoe UI Light" panose="020B0502040204020203" pitchFamily="34" charset="0"/>
              <a:cs typeface="Segoe UI Light" panose="020B0502040204020203" pitchFamily="34" charset="0"/>
            </a:endParaRPr>
          </a:p>
          <a:p>
            <a:pPr marL="0" indent="0" defTabSz="896386">
              <a:lnSpc>
                <a:spcPct val="100000"/>
              </a:lnSpc>
              <a:spcBef>
                <a:spcPts val="0"/>
              </a:spcBef>
              <a:buNone/>
            </a:pPr>
            <a:endParaRPr lang="en-US" sz="20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20" name="Group XML"/>
          <p:cNvSpPr txBox="1"/>
          <p:nvPr/>
        </p:nvSpPr>
        <p:spPr>
          <a:xfrm>
            <a:off x="5837096" y="2431712"/>
            <a:ext cx="5686284" cy="4438394"/>
          </a:xfrm>
          <a:prstGeom prst="rect">
            <a:avLst/>
          </a:prstGeom>
          <a:noFill/>
        </p:spPr>
        <p:txBody>
          <a:bodyPr wrap="none" lIns="179285" tIns="143428" rIns="179285" bIns="143428" rtlCol="0">
            <a:spAutoFit/>
          </a:bodyPr>
          <a:lstStyle/>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&lt;tile&gt;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 template="</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TileMedium</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&lt;group&gt;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&lt;subgroup&gt;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 hint-style="subtitle"&gt;John Doe&lt;/text&gt;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 hint-style="subtle"&gt;Photos from our trip&lt;/text&gt;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 hint-style="subtle"&gt;Thought you might like to see all of&lt;/text&gt;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&lt;/subgroup&gt;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&lt;/group&gt;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&lt;group&gt;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&lt;subgroup&gt;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 hint-style="subtitle"&gt;Jane Doe&lt;/text&gt;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 hint-style="subtle"&gt;Questions about your blog&lt;/text&gt;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 hint-style="subtle"&gt;Have you ever considered writing a&lt;/text&gt;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&lt;/subgroup&gt;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&lt;/group&gt;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&lt;/binding&gt;   </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&lt;/tile&gt;</a:t>
            </a:r>
          </a:p>
        </p:txBody>
      </p:sp>
      <p:grpSp>
        <p:nvGrpSpPr>
          <p:cNvPr id="21" name="Group Image"/>
          <p:cNvGrpSpPr/>
          <p:nvPr/>
        </p:nvGrpSpPr>
        <p:grpSpPr>
          <a:xfrm>
            <a:off x="215146" y="3226566"/>
            <a:ext cx="5089813" cy="2522395"/>
            <a:chOff x="214311" y="3215107"/>
            <a:chExt cx="5777778" cy="2863335"/>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1" y="3215107"/>
              <a:ext cx="5777778" cy="2590476"/>
            </a:xfrm>
            <a:prstGeom prst="rect">
              <a:avLst/>
            </a:prstGeom>
          </p:spPr>
        </p:pic>
        <p:grpSp>
          <p:nvGrpSpPr>
            <p:cNvPr id="14" name="Group 13"/>
            <p:cNvGrpSpPr/>
            <p:nvPr/>
          </p:nvGrpSpPr>
          <p:grpSpPr>
            <a:xfrm>
              <a:off x="380250" y="5815123"/>
              <a:ext cx="5451115" cy="263319"/>
              <a:chOff x="380250" y="5662722"/>
              <a:chExt cx="5451115" cy="263319"/>
            </a:xfrm>
          </p:grpSpPr>
          <p:sp>
            <p:nvSpPr>
              <p:cNvPr id="10"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prstClr val="white">
                        <a:lumMod val="65000"/>
                      </a:prstClr>
                    </a:solidFill>
                    <a:latin typeface="Segoe UI Light" panose="020B0502040204020203" pitchFamily="34" charset="0"/>
                    <a:cs typeface="Segoe UI Light" panose="020B0502040204020203" pitchFamily="34" charset="0"/>
                  </a:rPr>
                  <a:t>Min. Med Size</a:t>
                </a:r>
              </a:p>
            </p:txBody>
          </p:sp>
          <p:sp>
            <p:nvSpPr>
              <p:cNvPr id="11" name="Subtitle 2"/>
              <p:cNvSpPr txBox="1">
                <a:spLocks/>
              </p:cNvSpPr>
              <p:nvPr/>
            </p:nvSpPr>
            <p:spPr>
              <a:xfrm>
                <a:off x="4920343" y="5662722"/>
                <a:ext cx="911022" cy="26331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896386">
                  <a:spcBef>
                    <a:spcPts val="980"/>
                  </a:spcBef>
                  <a:buNone/>
                </a:pPr>
                <a:r>
                  <a:rPr lang="en-US" sz="1050" dirty="0">
                    <a:solidFill>
                      <a:prstClr val="white">
                        <a:lumMod val="65000"/>
                      </a:prstClr>
                    </a:solidFill>
                    <a:latin typeface="Segoe UI Light" panose="020B0502040204020203" pitchFamily="34" charset="0"/>
                    <a:cs typeface="Segoe UI Light" panose="020B0502040204020203" pitchFamily="34" charset="0"/>
                  </a:rPr>
                  <a:t>Max Med. Size</a:t>
                </a:r>
              </a:p>
            </p:txBody>
          </p:sp>
          <p:cxnSp>
            <p:nvCxnSpPr>
              <p:cNvPr id="13" name="Straight Arrow Connector 12"/>
              <p:cNvCxnSpPr/>
              <p:nvPr/>
            </p:nvCxnSpPr>
            <p:spPr>
              <a:xfrm>
                <a:off x="1284513" y="5717152"/>
                <a:ext cx="3603172" cy="0"/>
              </a:xfrm>
              <a:prstGeom prst="straightConnector1">
                <a:avLst/>
              </a:prstGeom>
              <a:ln>
                <a:solidFill>
                  <a:schemeClr val="bg1">
                    <a:lumMod val="8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19" name="Group Title"/>
          <p:cNvSpPr txBox="1">
            <a:spLocks/>
          </p:cNvSpPr>
          <p:nvPr/>
        </p:nvSpPr>
        <p:spPr>
          <a:xfrm>
            <a:off x="348406" y="2920380"/>
            <a:ext cx="3940820" cy="26328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500" dirty="0">
                <a:solidFill>
                  <a:srgbClr val="404040"/>
                </a:solidFill>
                <a:latin typeface="Segoe UI Light"/>
                <a:cs typeface="Segoe UI Light"/>
              </a:rPr>
              <a:t>Content adjusts to </a:t>
            </a:r>
            <a:r>
              <a:rPr lang="en-US" sz="1500">
                <a:solidFill>
                  <a:srgbClr val="404040"/>
                </a:solidFill>
                <a:latin typeface="Segoe UI Light"/>
                <a:cs typeface="Segoe UI Light"/>
              </a:rPr>
              <a:t>screen density? </a:t>
            </a:r>
            <a:endParaRPr lang="en-US" sz="1500" dirty="0">
              <a:solidFill>
                <a:srgbClr val="404040"/>
              </a:solidFill>
              <a:latin typeface="Segoe UI Light"/>
              <a:cs typeface="Segoe UI Light"/>
            </a:endParaRPr>
          </a:p>
        </p:txBody>
      </p:sp>
      <p:sp>
        <p:nvSpPr>
          <p:cNvPr id="24" name="Group XML Title"/>
          <p:cNvSpPr txBox="1"/>
          <p:nvPr/>
        </p:nvSpPr>
        <p:spPr>
          <a:xfrm>
            <a:off x="5824722" y="1926414"/>
            <a:ext cx="5154443"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XML SAMPLE 1</a:t>
            </a:r>
          </a:p>
        </p:txBody>
      </p:sp>
      <p:sp>
        <p:nvSpPr>
          <p:cNvPr id="3" name="Slide Title"/>
          <p:cNvSpPr>
            <a:spLocks noGrp="1"/>
          </p:cNvSpPr>
          <p:nvPr>
            <p:ph type="title"/>
          </p:nvPr>
        </p:nvSpPr>
        <p:spPr/>
        <p:txBody>
          <a:bodyPr/>
          <a:lstStyle/>
          <a:p>
            <a:r>
              <a:rPr lang="en-US" dirty="0" smtClean="0"/>
              <a:t>Adaptive Tile Template</a:t>
            </a:r>
            <a:endParaRPr lang="en-US" dirty="0"/>
          </a:p>
        </p:txBody>
      </p:sp>
    </p:spTree>
    <p:extLst>
      <p:ext uri="{BB962C8B-B14F-4D97-AF65-F5344CB8AC3E}">
        <p14:creationId xmlns:p14="http://schemas.microsoft.com/office/powerpoint/2010/main" val="1416465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Wrap XML Title"/>
          <p:cNvSpPr txBox="1"/>
          <p:nvPr/>
        </p:nvSpPr>
        <p:spPr>
          <a:xfrm>
            <a:off x="5573085" y="2800110"/>
            <a:ext cx="5154443"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XML SAMPLE 2</a:t>
            </a:r>
          </a:p>
        </p:txBody>
      </p:sp>
      <p:grpSp>
        <p:nvGrpSpPr>
          <p:cNvPr id="26" name="Wrap Image"/>
          <p:cNvGrpSpPr/>
          <p:nvPr/>
        </p:nvGrpSpPr>
        <p:grpSpPr>
          <a:xfrm>
            <a:off x="238414" y="3226566"/>
            <a:ext cx="5078626" cy="2522395"/>
            <a:chOff x="6212340" y="3215107"/>
            <a:chExt cx="5765079" cy="2863335"/>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340" y="3215107"/>
              <a:ext cx="5765079" cy="2590476"/>
            </a:xfrm>
            <a:prstGeom prst="rect">
              <a:avLst/>
            </a:prstGeom>
          </p:spPr>
        </p:pic>
        <p:grpSp>
          <p:nvGrpSpPr>
            <p:cNvPr id="28" name="Group 27"/>
            <p:cNvGrpSpPr/>
            <p:nvPr/>
          </p:nvGrpSpPr>
          <p:grpSpPr>
            <a:xfrm>
              <a:off x="6369321" y="5815123"/>
              <a:ext cx="5451115" cy="263319"/>
              <a:chOff x="380250" y="5662722"/>
              <a:chExt cx="5451115" cy="263319"/>
            </a:xfrm>
          </p:grpSpPr>
          <p:sp>
            <p:nvSpPr>
              <p:cNvPr id="29"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prstClr val="white">
                        <a:lumMod val="65000"/>
                      </a:prstClr>
                    </a:solidFill>
                    <a:latin typeface="Segoe UI Light" panose="020B0502040204020203" pitchFamily="34" charset="0"/>
                    <a:cs typeface="Segoe UI Light" panose="020B0502040204020203" pitchFamily="34" charset="0"/>
                  </a:rPr>
                  <a:t>Min. Med Size</a:t>
                </a:r>
              </a:p>
            </p:txBody>
          </p:sp>
          <p:sp>
            <p:nvSpPr>
              <p:cNvPr id="30" name="Subtitle 2"/>
              <p:cNvSpPr txBox="1">
                <a:spLocks/>
              </p:cNvSpPr>
              <p:nvPr/>
            </p:nvSpPr>
            <p:spPr>
              <a:xfrm>
                <a:off x="4920343" y="5662722"/>
                <a:ext cx="911022" cy="26331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896386">
                  <a:spcBef>
                    <a:spcPts val="980"/>
                  </a:spcBef>
                  <a:buNone/>
                </a:pPr>
                <a:r>
                  <a:rPr lang="en-US" sz="1050" dirty="0">
                    <a:solidFill>
                      <a:prstClr val="white">
                        <a:lumMod val="65000"/>
                      </a:prstClr>
                    </a:solidFill>
                    <a:latin typeface="Segoe UI Light" panose="020B0502040204020203" pitchFamily="34" charset="0"/>
                    <a:cs typeface="Segoe UI Light" panose="020B0502040204020203" pitchFamily="34" charset="0"/>
                  </a:rPr>
                  <a:t>Max Med. Size</a:t>
                </a:r>
              </a:p>
            </p:txBody>
          </p:sp>
          <p:cxnSp>
            <p:nvCxnSpPr>
              <p:cNvPr id="31" name="Straight Arrow Connector 30"/>
              <p:cNvCxnSpPr/>
              <p:nvPr/>
            </p:nvCxnSpPr>
            <p:spPr>
              <a:xfrm>
                <a:off x="1284513" y="5717152"/>
                <a:ext cx="3603172" cy="0"/>
              </a:xfrm>
              <a:prstGeom prst="straightConnector1">
                <a:avLst/>
              </a:prstGeom>
              <a:ln>
                <a:solidFill>
                  <a:schemeClr val="bg1">
                    <a:lumMod val="8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32" name="Wrap Title"/>
          <p:cNvSpPr txBox="1">
            <a:spLocks/>
          </p:cNvSpPr>
          <p:nvPr/>
        </p:nvSpPr>
        <p:spPr>
          <a:xfrm>
            <a:off x="337620" y="2920380"/>
            <a:ext cx="3940820" cy="26328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500" dirty="0">
                <a:solidFill>
                  <a:srgbClr val="404040"/>
                </a:solidFill>
                <a:latin typeface="Segoe UI Light"/>
                <a:cs typeface="Segoe UI Light"/>
              </a:rPr>
              <a:t>Wrap/reflow text?</a:t>
            </a:r>
          </a:p>
        </p:txBody>
      </p:sp>
      <p:sp>
        <p:nvSpPr>
          <p:cNvPr id="22" name="Wrap XML"/>
          <p:cNvSpPr txBox="1"/>
          <p:nvPr/>
        </p:nvSpPr>
        <p:spPr>
          <a:xfrm>
            <a:off x="5647788" y="3415632"/>
            <a:ext cx="6446886" cy="1903893"/>
          </a:xfrm>
          <a:prstGeom prst="rect">
            <a:avLst/>
          </a:prstGeom>
          <a:noFill/>
        </p:spPr>
        <p:txBody>
          <a:bodyPr wrap="none" lIns="179285" tIns="143428" rIns="179285" bIns="143428" rtlCol="0">
            <a:spAutoFit/>
          </a:bodyPr>
          <a:lstStyle/>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&lt;tile&gt;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 template="</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TileMedium</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 hint-wrap=“true"&gt;Microsoft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HoloLens</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 Sensational Vision of the PC’s Future</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&lt;/binding&gt;   </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&lt;/tile&gt;</a:t>
            </a:r>
          </a:p>
        </p:txBody>
      </p:sp>
      <p:sp>
        <p:nvSpPr>
          <p:cNvPr id="6" name="Slide Content"/>
          <p:cNvSpPr txBox="1">
            <a:spLocks/>
          </p:cNvSpPr>
          <p:nvPr/>
        </p:nvSpPr>
        <p:spPr>
          <a:xfrm>
            <a:off x="215145" y="1142819"/>
            <a:ext cx="11976855" cy="153517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t>Content adapts with the tile</a:t>
            </a:r>
            <a:b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1500" dirty="0">
                <a:solidFill>
                  <a:srgbClr val="404040"/>
                </a:solidFill>
                <a:latin typeface="Segoe UI Light"/>
                <a:cs typeface="Segoe UI Light"/>
              </a:rPr>
              <a:t>The new adaptive tile template works similarly to universal app patterns by allowing your content to adapt depending on the devices screen density. As you design your tiles it is important to keep in mind how you want your content to adapt to the tiles size on screens of different densities.</a:t>
            </a:r>
            <a:endParaRPr lang="en-US" sz="2000" dirty="0">
              <a:solidFill>
                <a:srgbClr val="000000"/>
              </a:solidFill>
              <a:latin typeface="Segoe UI Light" charset="0"/>
              <a:cs typeface="Segoe UI Light" charset="0"/>
            </a:endParaRPr>
          </a:p>
          <a:p>
            <a:pPr marL="0" indent="0" defTabSz="896386">
              <a:lnSpc>
                <a:spcPct val="100000"/>
              </a:lnSpc>
              <a:spcBef>
                <a:spcPts val="0"/>
              </a:spcBef>
              <a:buNone/>
            </a:pPr>
            <a:endParaRPr lang="en-US" sz="2000" dirty="0">
              <a:solidFill>
                <a:prstClr val="black">
                  <a:lumMod val="75000"/>
                  <a:lumOff val="25000"/>
                </a:prstClr>
              </a:solidFill>
              <a:latin typeface="Segoe UI Light" panose="020B0502040204020203" pitchFamily="34" charset="0"/>
              <a:cs typeface="Segoe UI Light" panose="020B0502040204020203" pitchFamily="34" charset="0"/>
            </a:endParaRPr>
          </a:p>
          <a:p>
            <a:pPr marL="0" indent="0" defTabSz="896386">
              <a:lnSpc>
                <a:spcPct val="100000"/>
              </a:lnSpc>
              <a:spcBef>
                <a:spcPts val="0"/>
              </a:spcBef>
              <a:buNone/>
            </a:pPr>
            <a:endParaRPr lang="en-US" sz="20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3" name="Slide Title"/>
          <p:cNvSpPr>
            <a:spLocks noGrp="1"/>
          </p:cNvSpPr>
          <p:nvPr>
            <p:ph type="title"/>
          </p:nvPr>
        </p:nvSpPr>
        <p:spPr/>
        <p:txBody>
          <a:bodyPr/>
          <a:lstStyle/>
          <a:p>
            <a:r>
              <a:rPr lang="en-US" dirty="0" smtClean="0"/>
              <a:t>Adaptive Tile Template</a:t>
            </a:r>
            <a:endParaRPr lang="en-US" dirty="0"/>
          </a:p>
        </p:txBody>
      </p:sp>
    </p:spTree>
    <p:extLst>
      <p:ext uri="{BB962C8B-B14F-4D97-AF65-F5344CB8AC3E}">
        <p14:creationId xmlns:p14="http://schemas.microsoft.com/office/powerpoint/2010/main" val="544238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021" y="832516"/>
            <a:ext cx="2413405" cy="488404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55" y="832516"/>
            <a:ext cx="2413405" cy="4884046"/>
          </a:xfrm>
          <a:prstGeom prst="rect">
            <a:avLst/>
          </a:prstGeom>
        </p:spPr>
      </p:pic>
      <p:sp>
        <p:nvSpPr>
          <p:cNvPr id="3" name="Content Placeholder 2"/>
          <p:cNvSpPr txBox="1">
            <a:spLocks/>
          </p:cNvSpPr>
          <p:nvPr/>
        </p:nvSpPr>
        <p:spPr>
          <a:xfrm>
            <a:off x="215147" y="5687090"/>
            <a:ext cx="3540756" cy="921425"/>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Basic State</a:t>
            </a:r>
            <a:r>
              <a:rPr lang="en-US" sz="1200" dirty="0">
                <a:solidFill>
                  <a:srgbClr val="404040"/>
                </a:solidFill>
                <a:latin typeface="Segoe UI Light"/>
                <a:cs typeface="Segoe UI Light"/>
              </a:rPr>
              <a:t/>
            </a:r>
            <a:br>
              <a:rPr lang="en-US" sz="1200" dirty="0">
                <a:solidFill>
                  <a:srgbClr val="404040"/>
                </a:solidFill>
                <a:latin typeface="Segoe UI Light"/>
                <a:cs typeface="Segoe UI Light"/>
              </a:rPr>
            </a:br>
            <a:r>
              <a:rPr lang="en-US" sz="1200" dirty="0">
                <a:solidFill>
                  <a:srgbClr val="404040"/>
                </a:solidFill>
                <a:latin typeface="Segoe UI Light"/>
                <a:cs typeface="Segoe UI Light"/>
              </a:rPr>
              <a:t>The default, simplest state of your tile. This state highlights the app’s branding elements to make it clear what the app is. </a:t>
            </a:r>
          </a:p>
        </p:txBody>
      </p:sp>
      <p:sp>
        <p:nvSpPr>
          <p:cNvPr id="9" name="Content Placeholder 2"/>
          <p:cNvSpPr txBox="1">
            <a:spLocks/>
          </p:cNvSpPr>
          <p:nvPr/>
        </p:nvSpPr>
        <p:spPr>
          <a:xfrm>
            <a:off x="8248418" y="5687090"/>
            <a:ext cx="3540756" cy="921425"/>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Live State</a:t>
            </a:r>
            <a:r>
              <a:rPr lang="en-US" sz="1200" dirty="0">
                <a:solidFill>
                  <a:srgbClr val="404040"/>
                </a:solidFill>
                <a:latin typeface="Segoe UI Light"/>
                <a:cs typeface="Segoe UI Light"/>
              </a:rPr>
              <a:t/>
            </a:r>
            <a:br>
              <a:rPr lang="en-US" sz="1200" dirty="0">
                <a:solidFill>
                  <a:srgbClr val="404040"/>
                </a:solidFill>
                <a:latin typeface="Segoe UI Light"/>
                <a:cs typeface="Segoe UI Light"/>
              </a:rPr>
            </a:br>
            <a:r>
              <a:rPr lang="en-US" sz="1200" dirty="0">
                <a:solidFill>
                  <a:srgbClr val="404040"/>
                </a:solidFill>
                <a:latin typeface="Segoe UI Light"/>
                <a:cs typeface="Segoe UI Light"/>
              </a:rPr>
              <a:t>This state allows you to provide timely, relevant content through a notification so the user can make a more informed decision about launching your app. </a:t>
            </a:r>
          </a:p>
        </p:txBody>
      </p:sp>
      <p:sp>
        <p:nvSpPr>
          <p:cNvPr id="8" name="Content Placeholder 2"/>
          <p:cNvSpPr txBox="1">
            <a:spLocks/>
          </p:cNvSpPr>
          <p:nvPr/>
        </p:nvSpPr>
        <p:spPr>
          <a:xfrm>
            <a:off x="4231783" y="5687090"/>
            <a:ext cx="3540756" cy="921425"/>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Semi-Live State</a:t>
            </a:r>
            <a:r>
              <a:rPr lang="en-US" sz="1200" dirty="0">
                <a:solidFill>
                  <a:srgbClr val="404040"/>
                </a:solidFill>
                <a:latin typeface="Segoe UI Light"/>
                <a:cs typeface="Segoe UI Light"/>
              </a:rPr>
              <a:t/>
            </a:r>
            <a:br>
              <a:rPr lang="en-US" sz="1200" dirty="0">
                <a:solidFill>
                  <a:srgbClr val="404040"/>
                </a:solidFill>
                <a:latin typeface="Segoe UI Light"/>
                <a:cs typeface="Segoe UI Light"/>
              </a:rPr>
            </a:br>
            <a:r>
              <a:rPr lang="en-US" sz="1200" dirty="0">
                <a:solidFill>
                  <a:srgbClr val="404040"/>
                </a:solidFill>
                <a:latin typeface="Segoe UI Light"/>
                <a:cs typeface="Segoe UI Light"/>
              </a:rPr>
              <a:t>This state allows you to display a badge notification on your tile to indicate a change in your app (e.g. new, status, etc.).</a:t>
            </a:r>
          </a:p>
        </p:txBody>
      </p:sp>
      <p:sp>
        <p:nvSpPr>
          <p:cNvPr id="12" name="Title 11"/>
          <p:cNvSpPr>
            <a:spLocks noGrp="1"/>
          </p:cNvSpPr>
          <p:nvPr>
            <p:ph type="title"/>
          </p:nvPr>
        </p:nvSpPr>
        <p:spPr/>
        <p:txBody>
          <a:bodyPr/>
          <a:lstStyle/>
          <a:p>
            <a:r>
              <a:rPr lang="en-US" dirty="0" smtClean="0"/>
              <a:t>Adaptive Tile States</a:t>
            </a:r>
            <a:endParaRPr lang="en-US" dirty="0"/>
          </a:p>
        </p:txBody>
      </p:sp>
      <p:sp>
        <p:nvSpPr>
          <p:cNvPr id="10" name="Subtitle 2"/>
          <p:cNvSpPr txBox="1">
            <a:spLocks/>
          </p:cNvSpPr>
          <p:nvPr/>
        </p:nvSpPr>
        <p:spPr>
          <a:xfrm>
            <a:off x="9018356" y="1164638"/>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err="1">
                <a:solidFill>
                  <a:srgbClr val="404040">
                    <a:lumMod val="50000"/>
                    <a:lumOff val="50000"/>
                  </a:srgbClr>
                </a:solidFill>
                <a:latin typeface="Segoe UI Light" panose="020B0502040204020203" pitchFamily="34" charset="0"/>
                <a:cs typeface="Segoe UI Light" panose="020B0502040204020203" pitchFamily="34" charset="0"/>
              </a:rPr>
              <a:t>TileSmall</a:t>
            </a:r>
            <a:endParaRPr lang="en-US" sz="1050" dirty="0">
              <a:solidFill>
                <a:srgbClr val="404040">
                  <a:lumMod val="50000"/>
                  <a:lumOff val="50000"/>
                </a:srgbClr>
              </a:solidFill>
              <a:latin typeface="Segoe UI Light" panose="020B0502040204020203" pitchFamily="34" charset="0"/>
              <a:cs typeface="Segoe UI Light" panose="020B0502040204020203" pitchFamily="34" charset="0"/>
            </a:endParaRPr>
          </a:p>
        </p:txBody>
      </p:sp>
      <p:sp>
        <p:nvSpPr>
          <p:cNvPr id="13" name="Subtitle 2"/>
          <p:cNvSpPr txBox="1">
            <a:spLocks/>
          </p:cNvSpPr>
          <p:nvPr/>
        </p:nvSpPr>
        <p:spPr>
          <a:xfrm>
            <a:off x="9507841" y="1970479"/>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err="1">
                <a:solidFill>
                  <a:srgbClr val="404040">
                    <a:lumMod val="50000"/>
                    <a:lumOff val="50000"/>
                  </a:srgbClr>
                </a:solidFill>
                <a:latin typeface="Segoe UI Light" panose="020B0502040204020203" pitchFamily="34" charset="0"/>
                <a:cs typeface="Segoe UI Light" panose="020B0502040204020203" pitchFamily="34" charset="0"/>
              </a:rPr>
              <a:t>TileMedium</a:t>
            </a:r>
            <a:endParaRPr lang="en-US" sz="1050" dirty="0">
              <a:solidFill>
                <a:srgbClr val="404040">
                  <a:lumMod val="50000"/>
                  <a:lumOff val="50000"/>
                </a:srgbClr>
              </a:solidFill>
              <a:latin typeface="Segoe UI Light" panose="020B0502040204020203" pitchFamily="34" charset="0"/>
              <a:cs typeface="Segoe UI Light" panose="020B0502040204020203" pitchFamily="34" charset="0"/>
            </a:endParaRPr>
          </a:p>
        </p:txBody>
      </p:sp>
      <p:sp>
        <p:nvSpPr>
          <p:cNvPr id="14" name="Subtitle 2"/>
          <p:cNvSpPr txBox="1">
            <a:spLocks/>
          </p:cNvSpPr>
          <p:nvPr/>
        </p:nvSpPr>
        <p:spPr>
          <a:xfrm>
            <a:off x="10523690" y="3006963"/>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err="1">
                <a:solidFill>
                  <a:srgbClr val="404040">
                    <a:lumMod val="50000"/>
                    <a:lumOff val="50000"/>
                  </a:srgbClr>
                </a:solidFill>
                <a:latin typeface="Segoe UI Light" panose="020B0502040204020203" pitchFamily="34" charset="0"/>
                <a:cs typeface="Segoe UI Light" panose="020B0502040204020203" pitchFamily="34" charset="0"/>
              </a:rPr>
              <a:t>TileWide</a:t>
            </a:r>
            <a:endParaRPr lang="en-US" sz="1050" dirty="0">
              <a:solidFill>
                <a:srgbClr val="404040">
                  <a:lumMod val="50000"/>
                  <a:lumOff val="50000"/>
                </a:srgbClr>
              </a:solidFill>
              <a:latin typeface="Segoe UI Light" panose="020B0502040204020203" pitchFamily="34" charset="0"/>
              <a:cs typeface="Segoe UI Light" panose="020B0502040204020203" pitchFamily="34" charset="0"/>
            </a:endParaRPr>
          </a:p>
        </p:txBody>
      </p:sp>
      <p:sp>
        <p:nvSpPr>
          <p:cNvPr id="15" name="Subtitle 2"/>
          <p:cNvSpPr txBox="1">
            <a:spLocks/>
          </p:cNvSpPr>
          <p:nvPr/>
        </p:nvSpPr>
        <p:spPr>
          <a:xfrm>
            <a:off x="10485307" y="4347026"/>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err="1">
                <a:solidFill>
                  <a:srgbClr val="404040">
                    <a:lumMod val="50000"/>
                    <a:lumOff val="50000"/>
                  </a:srgbClr>
                </a:solidFill>
                <a:latin typeface="Segoe UI Light" panose="020B0502040204020203" pitchFamily="34" charset="0"/>
                <a:cs typeface="Segoe UI Light" panose="020B0502040204020203" pitchFamily="34" charset="0"/>
              </a:rPr>
              <a:t>TileLarge</a:t>
            </a:r>
            <a:endParaRPr lang="en-US" sz="1050" dirty="0">
              <a:solidFill>
                <a:srgbClr val="404040">
                  <a:lumMod val="50000"/>
                  <a:lumOff val="50000"/>
                </a:srgbClr>
              </a:solidFill>
              <a:latin typeface="Segoe UI Light" panose="020B0502040204020203" pitchFamily="34" charset="0"/>
              <a:cs typeface="Segoe UI Light" panose="020B0502040204020203" pitchFamily="34" charset="0"/>
            </a:endParaRPr>
          </a:p>
        </p:txBody>
      </p:sp>
      <p:grpSp>
        <p:nvGrpSpPr>
          <p:cNvPr id="6" name="Group 5"/>
          <p:cNvGrpSpPr/>
          <p:nvPr/>
        </p:nvGrpSpPr>
        <p:grpSpPr>
          <a:xfrm>
            <a:off x="8110284" y="832516"/>
            <a:ext cx="2413406" cy="4884047"/>
            <a:chOff x="8272911" y="848713"/>
            <a:chExt cx="2461800" cy="4981982"/>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2912" y="848714"/>
              <a:ext cx="2461799" cy="4981981"/>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b="85075"/>
            <a:stretch/>
          </p:blipFill>
          <p:spPr>
            <a:xfrm>
              <a:off x="8272911" y="848713"/>
              <a:ext cx="2461799" cy="743549"/>
            </a:xfrm>
            <a:prstGeom prst="rect">
              <a:avLst/>
            </a:prstGeom>
          </p:spPr>
        </p:pic>
      </p:grpSp>
    </p:spTree>
    <p:extLst>
      <p:ext uri="{BB962C8B-B14F-4D97-AF65-F5344CB8AC3E}">
        <p14:creationId xmlns:p14="http://schemas.microsoft.com/office/powerpoint/2010/main" val="167544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8" grpId="0"/>
      <p:bldP spid="10" grpId="0"/>
      <p:bldP spid="1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215147" y="1623603"/>
            <a:ext cx="3540756" cy="314642"/>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Basic State</a:t>
            </a:r>
            <a:r>
              <a:rPr lang="en-US" sz="1200">
                <a:solidFill>
                  <a:srgbClr val="404040"/>
                </a:solidFill>
                <a:latin typeface="Segoe UI Light"/>
                <a:cs typeface="Segoe UI Light"/>
              </a:rPr>
              <a:t/>
            </a:r>
            <a:br>
              <a:rPr lang="en-US" sz="1200">
                <a:solidFill>
                  <a:srgbClr val="404040"/>
                </a:solidFill>
                <a:latin typeface="Segoe UI Light"/>
                <a:cs typeface="Segoe UI Light"/>
              </a:rPr>
            </a:br>
            <a:endParaRPr lang="en-US" sz="1200" dirty="0">
              <a:solidFill>
                <a:srgbClr val="404040"/>
              </a:solidFill>
              <a:latin typeface="Segoe UI Light"/>
              <a:cs typeface="Segoe UI Light"/>
            </a:endParaRPr>
          </a:p>
        </p:txBody>
      </p:sp>
      <p:sp>
        <p:nvSpPr>
          <p:cNvPr id="11" name="Content Placeholder 2"/>
          <p:cNvSpPr txBox="1">
            <a:spLocks/>
          </p:cNvSpPr>
          <p:nvPr/>
        </p:nvSpPr>
        <p:spPr>
          <a:xfrm>
            <a:off x="4231783" y="1623603"/>
            <a:ext cx="3641966" cy="314642"/>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Semi-Live State</a:t>
            </a:r>
            <a:r>
              <a:rPr lang="en-US" sz="1200">
                <a:solidFill>
                  <a:srgbClr val="404040"/>
                </a:solidFill>
                <a:latin typeface="Segoe UI Light"/>
                <a:cs typeface="Segoe UI Light"/>
              </a:rPr>
              <a:t/>
            </a:r>
            <a:br>
              <a:rPr lang="en-US" sz="1200">
                <a:solidFill>
                  <a:srgbClr val="404040"/>
                </a:solidFill>
                <a:latin typeface="Segoe UI Light"/>
                <a:cs typeface="Segoe UI Light"/>
              </a:rPr>
            </a:br>
            <a:endParaRPr lang="en-US" sz="1200" dirty="0">
              <a:solidFill>
                <a:srgbClr val="404040"/>
              </a:solidFill>
              <a:latin typeface="Segoe UI Light"/>
              <a:cs typeface="Segoe UI Light"/>
            </a:endParaRPr>
          </a:p>
        </p:txBody>
      </p:sp>
      <p:sp>
        <p:nvSpPr>
          <p:cNvPr id="12" name="Content Placeholder 2"/>
          <p:cNvSpPr txBox="1">
            <a:spLocks/>
          </p:cNvSpPr>
          <p:nvPr/>
        </p:nvSpPr>
        <p:spPr>
          <a:xfrm>
            <a:off x="8248418" y="1623603"/>
            <a:ext cx="3654893" cy="314642"/>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Live State</a:t>
            </a:r>
            <a:r>
              <a:rPr lang="en-US" sz="1200">
                <a:solidFill>
                  <a:srgbClr val="404040"/>
                </a:solidFill>
                <a:latin typeface="Segoe UI Light"/>
                <a:cs typeface="Segoe UI Light"/>
              </a:rPr>
              <a:t/>
            </a:r>
            <a:br>
              <a:rPr lang="en-US" sz="1200">
                <a:solidFill>
                  <a:srgbClr val="404040"/>
                </a:solidFill>
                <a:latin typeface="Segoe UI Light"/>
                <a:cs typeface="Segoe UI Light"/>
              </a:rPr>
            </a:br>
            <a:endParaRPr lang="en-US" sz="1200" dirty="0">
              <a:solidFill>
                <a:srgbClr val="404040"/>
              </a:solidFill>
              <a:latin typeface="Segoe UI Light"/>
              <a:cs typeface="Segoe UI Light"/>
            </a:endParaRPr>
          </a:p>
        </p:txBody>
      </p:sp>
      <p:sp>
        <p:nvSpPr>
          <p:cNvPr id="14" name="Subtitle 2"/>
          <p:cNvSpPr txBox="1">
            <a:spLocks/>
          </p:cNvSpPr>
          <p:nvPr/>
        </p:nvSpPr>
        <p:spPr>
          <a:xfrm>
            <a:off x="2250570" y="5486834"/>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15" name="Subtitle 2"/>
          <p:cNvSpPr txBox="1">
            <a:spLocks/>
          </p:cNvSpPr>
          <p:nvPr/>
        </p:nvSpPr>
        <p:spPr>
          <a:xfrm>
            <a:off x="2250570" y="5194844"/>
            <a:ext cx="1505334" cy="263282"/>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App Logo (Square150x150Logo)</a:t>
            </a:r>
          </a:p>
        </p:txBody>
      </p:sp>
      <p:sp>
        <p:nvSpPr>
          <p:cNvPr id="16" name="Subtitle 2"/>
          <p:cNvSpPr txBox="1">
            <a:spLocks/>
          </p:cNvSpPr>
          <p:nvPr/>
        </p:nvSpPr>
        <p:spPr>
          <a:xfrm>
            <a:off x="2250570" y="4931563"/>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17" name="Subtitle 2"/>
          <p:cNvSpPr txBox="1">
            <a:spLocks/>
          </p:cNvSpPr>
          <p:nvPr/>
        </p:nvSpPr>
        <p:spPr>
          <a:xfrm>
            <a:off x="6246271" y="5486834"/>
            <a:ext cx="1445750"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18" name="Subtitle 2"/>
          <p:cNvSpPr txBox="1">
            <a:spLocks/>
          </p:cNvSpPr>
          <p:nvPr/>
        </p:nvSpPr>
        <p:spPr>
          <a:xfrm>
            <a:off x="6246271" y="5194844"/>
            <a:ext cx="1445750" cy="263282"/>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App Logo (Square150x150Logo)</a:t>
            </a:r>
          </a:p>
        </p:txBody>
      </p:sp>
      <p:sp>
        <p:nvSpPr>
          <p:cNvPr id="19" name="Subtitle 2"/>
          <p:cNvSpPr txBox="1">
            <a:spLocks/>
          </p:cNvSpPr>
          <p:nvPr/>
        </p:nvSpPr>
        <p:spPr>
          <a:xfrm>
            <a:off x="6246271" y="4931563"/>
            <a:ext cx="1445750"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20" name="Subtitle 2"/>
          <p:cNvSpPr txBox="1">
            <a:spLocks/>
          </p:cNvSpPr>
          <p:nvPr/>
        </p:nvSpPr>
        <p:spPr>
          <a:xfrm>
            <a:off x="6246271" y="4660933"/>
            <a:ext cx="1445750"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Badge</a:t>
            </a:r>
          </a:p>
        </p:txBody>
      </p:sp>
      <p:sp>
        <p:nvSpPr>
          <p:cNvPr id="21" name="Subtitle 2"/>
          <p:cNvSpPr txBox="1">
            <a:spLocks/>
          </p:cNvSpPr>
          <p:nvPr/>
        </p:nvSpPr>
        <p:spPr>
          <a:xfrm>
            <a:off x="10301232" y="5486834"/>
            <a:ext cx="1547203"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22" name="Subtitle 2"/>
          <p:cNvSpPr txBox="1">
            <a:spLocks/>
          </p:cNvSpPr>
          <p:nvPr/>
        </p:nvSpPr>
        <p:spPr>
          <a:xfrm>
            <a:off x="10301232" y="4670732"/>
            <a:ext cx="1547203" cy="263282"/>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App Icon (Square44x44Logo)</a:t>
            </a:r>
          </a:p>
        </p:txBody>
      </p:sp>
      <p:sp>
        <p:nvSpPr>
          <p:cNvPr id="23" name="Subtitle 2"/>
          <p:cNvSpPr txBox="1">
            <a:spLocks/>
          </p:cNvSpPr>
          <p:nvPr/>
        </p:nvSpPr>
        <p:spPr>
          <a:xfrm>
            <a:off x="10301232" y="4931563"/>
            <a:ext cx="1547203"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24" name="Subtitle 2"/>
          <p:cNvSpPr txBox="1">
            <a:spLocks/>
          </p:cNvSpPr>
          <p:nvPr/>
        </p:nvSpPr>
        <p:spPr>
          <a:xfrm>
            <a:off x="10301232" y="4406394"/>
            <a:ext cx="1547203"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Badge</a:t>
            </a:r>
          </a:p>
        </p:txBody>
      </p:sp>
      <p:sp>
        <p:nvSpPr>
          <p:cNvPr id="25" name="Subtitle 2"/>
          <p:cNvSpPr txBox="1">
            <a:spLocks/>
          </p:cNvSpPr>
          <p:nvPr/>
        </p:nvSpPr>
        <p:spPr>
          <a:xfrm>
            <a:off x="10301232" y="5199411"/>
            <a:ext cx="1547203"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Content</a:t>
            </a:r>
          </a:p>
        </p:txBody>
      </p:sp>
      <p:pic>
        <p:nvPicPr>
          <p:cNvPr id="31"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63" y="1988340"/>
            <a:ext cx="1931998" cy="3937131"/>
          </a:xfrm>
          <a:prstGeom prst="rect">
            <a:avLst/>
          </a:prstGeom>
        </p:spPr>
      </p:pic>
      <p:pic>
        <p:nvPicPr>
          <p:cNvPr id="32"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417" y="1988340"/>
            <a:ext cx="1931998" cy="3937131"/>
          </a:xfrm>
          <a:prstGeom prst="rect">
            <a:avLst/>
          </a:prstGeom>
        </p:spPr>
      </p:pic>
      <p:pic>
        <p:nvPicPr>
          <p:cNvPr id="33"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585" y="1988340"/>
            <a:ext cx="1931998" cy="3937131"/>
          </a:xfrm>
          <a:prstGeom prst="rect">
            <a:avLst/>
          </a:prstGeom>
        </p:spPr>
      </p:pic>
      <p:sp>
        <p:nvSpPr>
          <p:cNvPr id="34" name="Subtitle 2"/>
          <p:cNvSpPr txBox="1">
            <a:spLocks/>
          </p:cNvSpPr>
          <p:nvPr/>
        </p:nvSpPr>
        <p:spPr>
          <a:xfrm>
            <a:off x="2250570" y="2418852"/>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35" name="Subtitle 2"/>
          <p:cNvSpPr txBox="1">
            <a:spLocks/>
          </p:cNvSpPr>
          <p:nvPr/>
        </p:nvSpPr>
        <p:spPr>
          <a:xfrm>
            <a:off x="2250570" y="2919399"/>
            <a:ext cx="1505334" cy="263282"/>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App Logo (Square150x150Logo)</a:t>
            </a:r>
          </a:p>
        </p:txBody>
      </p:sp>
      <p:sp>
        <p:nvSpPr>
          <p:cNvPr id="36" name="Subtitle 2"/>
          <p:cNvSpPr txBox="1">
            <a:spLocks/>
          </p:cNvSpPr>
          <p:nvPr/>
        </p:nvSpPr>
        <p:spPr>
          <a:xfrm>
            <a:off x="2250570" y="3706206"/>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37" name="Subtitle 2"/>
          <p:cNvSpPr txBox="1">
            <a:spLocks/>
          </p:cNvSpPr>
          <p:nvPr/>
        </p:nvSpPr>
        <p:spPr>
          <a:xfrm>
            <a:off x="6246270" y="2418852"/>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38" name="Subtitle 2"/>
          <p:cNvSpPr txBox="1">
            <a:spLocks/>
          </p:cNvSpPr>
          <p:nvPr/>
        </p:nvSpPr>
        <p:spPr>
          <a:xfrm>
            <a:off x="6246270" y="2919399"/>
            <a:ext cx="1505334" cy="263282"/>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App Logo (Square150x150Logo)</a:t>
            </a:r>
          </a:p>
        </p:txBody>
      </p:sp>
      <p:sp>
        <p:nvSpPr>
          <p:cNvPr id="39" name="Subtitle 2"/>
          <p:cNvSpPr txBox="1">
            <a:spLocks/>
          </p:cNvSpPr>
          <p:nvPr/>
        </p:nvSpPr>
        <p:spPr>
          <a:xfrm>
            <a:off x="6246270" y="3706206"/>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40" name="Subtitle 2"/>
          <p:cNvSpPr txBox="1">
            <a:spLocks/>
          </p:cNvSpPr>
          <p:nvPr/>
        </p:nvSpPr>
        <p:spPr>
          <a:xfrm>
            <a:off x="6246271" y="3410967"/>
            <a:ext cx="1445750"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Badge</a:t>
            </a:r>
          </a:p>
        </p:txBody>
      </p:sp>
      <p:sp>
        <p:nvSpPr>
          <p:cNvPr id="41" name="Subtitle 2"/>
          <p:cNvSpPr txBox="1">
            <a:spLocks/>
          </p:cNvSpPr>
          <p:nvPr/>
        </p:nvSpPr>
        <p:spPr>
          <a:xfrm>
            <a:off x="10301231" y="2418852"/>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42" name="Subtitle 2"/>
          <p:cNvSpPr txBox="1">
            <a:spLocks/>
          </p:cNvSpPr>
          <p:nvPr/>
        </p:nvSpPr>
        <p:spPr>
          <a:xfrm>
            <a:off x="10301231" y="3706206"/>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43" name="Subtitle 2"/>
          <p:cNvSpPr txBox="1">
            <a:spLocks/>
          </p:cNvSpPr>
          <p:nvPr/>
        </p:nvSpPr>
        <p:spPr>
          <a:xfrm>
            <a:off x="10301231" y="3410967"/>
            <a:ext cx="1445750"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Badge</a:t>
            </a:r>
          </a:p>
        </p:txBody>
      </p:sp>
      <p:sp>
        <p:nvSpPr>
          <p:cNvPr id="44" name="Subtitle 2"/>
          <p:cNvSpPr txBox="1">
            <a:spLocks/>
          </p:cNvSpPr>
          <p:nvPr/>
        </p:nvSpPr>
        <p:spPr>
          <a:xfrm>
            <a:off x="10301232" y="3147929"/>
            <a:ext cx="1547203" cy="263282"/>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App Icon (Square44x44Logo)</a:t>
            </a:r>
          </a:p>
        </p:txBody>
      </p:sp>
      <p:sp>
        <p:nvSpPr>
          <p:cNvPr id="45" name="Subtitle 2"/>
          <p:cNvSpPr txBox="1">
            <a:spLocks/>
          </p:cNvSpPr>
          <p:nvPr/>
        </p:nvSpPr>
        <p:spPr>
          <a:xfrm>
            <a:off x="10301232" y="2679088"/>
            <a:ext cx="1547203"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050" dirty="0">
                <a:solidFill>
                  <a:srgbClr val="404040">
                    <a:lumMod val="50000"/>
                    <a:lumOff val="50000"/>
                  </a:srgbClr>
                </a:solidFill>
                <a:latin typeface="Segoe UI Light" panose="020B0502040204020203" pitchFamily="34" charset="0"/>
                <a:cs typeface="Segoe UI Light" panose="020B0502040204020203" pitchFamily="34" charset="0"/>
              </a:rPr>
              <a:t>Content</a:t>
            </a:r>
          </a:p>
        </p:txBody>
      </p:sp>
      <p:cxnSp>
        <p:nvCxnSpPr>
          <p:cNvPr id="46" name="Straight Connector 55"/>
          <p:cNvCxnSpPr/>
          <p:nvPr/>
        </p:nvCxnSpPr>
        <p:spPr>
          <a:xfrm>
            <a:off x="1177560" y="2984697"/>
            <a:ext cx="9669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685493" y="249370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728895" y="3542097"/>
            <a:ext cx="1415566" cy="238354"/>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66"/>
          <p:cNvGrpSpPr/>
          <p:nvPr/>
        </p:nvGrpSpPr>
        <p:grpSpPr>
          <a:xfrm>
            <a:off x="4729251" y="3542097"/>
            <a:ext cx="1415566" cy="238354"/>
            <a:chOff x="728133" y="2599267"/>
            <a:chExt cx="1415767" cy="238388"/>
          </a:xfrm>
        </p:grpSpPr>
        <p:cxnSp>
          <p:nvCxnSpPr>
            <p:cNvPr id="60"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73"/>
          <p:cNvCxnSpPr/>
          <p:nvPr/>
        </p:nvCxnSpPr>
        <p:spPr>
          <a:xfrm>
            <a:off x="5169508" y="2984697"/>
            <a:ext cx="9669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74"/>
          <p:cNvCxnSpPr/>
          <p:nvPr/>
        </p:nvCxnSpPr>
        <p:spPr>
          <a:xfrm>
            <a:off x="5677442" y="249370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75"/>
          <p:cNvCxnSpPr/>
          <p:nvPr/>
        </p:nvCxnSpPr>
        <p:spPr>
          <a:xfrm>
            <a:off x="5677442" y="347437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76"/>
          <p:cNvGrpSpPr/>
          <p:nvPr/>
        </p:nvGrpSpPr>
        <p:grpSpPr>
          <a:xfrm>
            <a:off x="8832663" y="3542097"/>
            <a:ext cx="1415566" cy="23835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272920" y="2739199"/>
            <a:ext cx="9669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780854" y="249370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780854" y="347437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517009" y="3186995"/>
            <a:ext cx="731221" cy="119286"/>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smtClean="0"/>
              <a:t>Adaptive Tile Elements and Composition</a:t>
            </a:r>
            <a:endParaRPr lang="en-US" dirty="0"/>
          </a:p>
        </p:txBody>
      </p:sp>
    </p:spTree>
    <p:extLst>
      <p:ext uri="{BB962C8B-B14F-4D97-AF65-F5344CB8AC3E}">
        <p14:creationId xmlns:p14="http://schemas.microsoft.com/office/powerpoint/2010/main" val="1341440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1000"/>
                                        <p:tgtEl>
                                          <p:spTgt spid="49"/>
                                        </p:tgtEl>
                                      </p:cBhvr>
                                    </p:animEffect>
                                    <p:anim calcmode="lin" valueType="num">
                                      <p:cBhvr>
                                        <p:cTn id="53" dur="1000" fill="hold"/>
                                        <p:tgtEl>
                                          <p:spTgt spid="49"/>
                                        </p:tgtEl>
                                        <p:attrNameLst>
                                          <p:attrName>ppt_x</p:attrName>
                                        </p:attrNameLst>
                                      </p:cBhvr>
                                      <p:tavLst>
                                        <p:tav tm="0">
                                          <p:val>
                                            <p:strVal val="#ppt_x"/>
                                          </p:val>
                                        </p:tav>
                                        <p:tav tm="100000">
                                          <p:val>
                                            <p:strVal val="#ppt_x"/>
                                          </p:val>
                                        </p:tav>
                                      </p:tavLst>
                                    </p:anim>
                                    <p:anim calcmode="lin" valueType="num">
                                      <p:cBhvr>
                                        <p:cTn id="54" dur="1000" fill="hold"/>
                                        <p:tgtEl>
                                          <p:spTgt spid="4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1000"/>
                                        <p:tgtEl>
                                          <p:spTgt spid="58"/>
                                        </p:tgtEl>
                                      </p:cBhvr>
                                    </p:animEffect>
                                    <p:anim calcmode="lin" valueType="num">
                                      <p:cBhvr>
                                        <p:cTn id="58" dur="1000" fill="hold"/>
                                        <p:tgtEl>
                                          <p:spTgt spid="58"/>
                                        </p:tgtEl>
                                        <p:attrNameLst>
                                          <p:attrName>ppt_x</p:attrName>
                                        </p:attrNameLst>
                                      </p:cBhvr>
                                      <p:tavLst>
                                        <p:tav tm="0">
                                          <p:val>
                                            <p:strVal val="#ppt_x"/>
                                          </p:val>
                                        </p:tav>
                                        <p:tav tm="100000">
                                          <p:val>
                                            <p:strVal val="#ppt_x"/>
                                          </p:val>
                                        </p:tav>
                                      </p:tavLst>
                                    </p:anim>
                                    <p:anim calcmode="lin" valueType="num">
                                      <p:cBhvr>
                                        <p:cTn id="5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1000"/>
                                        <p:tgtEl>
                                          <p:spTgt spid="11"/>
                                        </p:tgtEl>
                                      </p:cBhvr>
                                    </p:animEffect>
                                    <p:anim calcmode="lin" valueType="num">
                                      <p:cBhvr>
                                        <p:cTn id="65" dur="1000" fill="hold"/>
                                        <p:tgtEl>
                                          <p:spTgt spid="11"/>
                                        </p:tgtEl>
                                        <p:attrNameLst>
                                          <p:attrName>ppt_x</p:attrName>
                                        </p:attrNameLst>
                                      </p:cBhvr>
                                      <p:tavLst>
                                        <p:tav tm="0">
                                          <p:val>
                                            <p:strVal val="#ppt_x"/>
                                          </p:val>
                                        </p:tav>
                                        <p:tav tm="100000">
                                          <p:val>
                                            <p:strVal val="#ppt_x"/>
                                          </p:val>
                                        </p:tav>
                                      </p:tavLst>
                                    </p:anim>
                                    <p:anim calcmode="lin" valueType="num">
                                      <p:cBhvr>
                                        <p:cTn id="66" dur="1000" fill="hold"/>
                                        <p:tgtEl>
                                          <p:spTgt spid="1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1000"/>
                                        <p:tgtEl>
                                          <p:spTgt spid="20"/>
                                        </p:tgtEl>
                                      </p:cBhvr>
                                    </p:animEffect>
                                    <p:anim calcmode="lin" valueType="num">
                                      <p:cBhvr>
                                        <p:cTn id="85" dur="1000" fill="hold"/>
                                        <p:tgtEl>
                                          <p:spTgt spid="20"/>
                                        </p:tgtEl>
                                        <p:attrNameLst>
                                          <p:attrName>ppt_x</p:attrName>
                                        </p:attrNameLst>
                                      </p:cBhvr>
                                      <p:tavLst>
                                        <p:tav tm="0">
                                          <p:val>
                                            <p:strVal val="#ppt_x"/>
                                          </p:val>
                                        </p:tav>
                                        <p:tav tm="100000">
                                          <p:val>
                                            <p:strVal val="#ppt_x"/>
                                          </p:val>
                                        </p:tav>
                                      </p:tavLst>
                                    </p:anim>
                                    <p:anim calcmode="lin" valueType="num">
                                      <p:cBhvr>
                                        <p:cTn id="86" dur="1000" fill="hold"/>
                                        <p:tgtEl>
                                          <p:spTgt spid="20"/>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1000"/>
                                        <p:tgtEl>
                                          <p:spTgt spid="33"/>
                                        </p:tgtEl>
                                      </p:cBhvr>
                                    </p:animEffect>
                                    <p:anim calcmode="lin" valueType="num">
                                      <p:cBhvr>
                                        <p:cTn id="90" dur="1000" fill="hold"/>
                                        <p:tgtEl>
                                          <p:spTgt spid="33"/>
                                        </p:tgtEl>
                                        <p:attrNameLst>
                                          <p:attrName>ppt_x</p:attrName>
                                        </p:attrNameLst>
                                      </p:cBhvr>
                                      <p:tavLst>
                                        <p:tav tm="0">
                                          <p:val>
                                            <p:strVal val="#ppt_x"/>
                                          </p:val>
                                        </p:tav>
                                        <p:tav tm="100000">
                                          <p:val>
                                            <p:strVal val="#ppt_x"/>
                                          </p:val>
                                        </p:tav>
                                      </p:tavLst>
                                    </p:anim>
                                    <p:anim calcmode="lin" valueType="num">
                                      <p:cBhvr>
                                        <p:cTn id="91" dur="1000" fill="hold"/>
                                        <p:tgtEl>
                                          <p:spTgt spid="3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1000"/>
                                        <p:tgtEl>
                                          <p:spTgt spid="37"/>
                                        </p:tgtEl>
                                      </p:cBhvr>
                                    </p:animEffect>
                                    <p:anim calcmode="lin" valueType="num">
                                      <p:cBhvr>
                                        <p:cTn id="95" dur="1000" fill="hold"/>
                                        <p:tgtEl>
                                          <p:spTgt spid="37"/>
                                        </p:tgtEl>
                                        <p:attrNameLst>
                                          <p:attrName>ppt_x</p:attrName>
                                        </p:attrNameLst>
                                      </p:cBhvr>
                                      <p:tavLst>
                                        <p:tav tm="0">
                                          <p:val>
                                            <p:strVal val="#ppt_x"/>
                                          </p:val>
                                        </p:tav>
                                        <p:tav tm="100000">
                                          <p:val>
                                            <p:strVal val="#ppt_x"/>
                                          </p:val>
                                        </p:tav>
                                      </p:tavLst>
                                    </p:anim>
                                    <p:anim calcmode="lin" valueType="num">
                                      <p:cBhvr>
                                        <p:cTn id="96" dur="1000" fill="hold"/>
                                        <p:tgtEl>
                                          <p:spTgt spid="37"/>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1000"/>
                                        <p:tgtEl>
                                          <p:spTgt spid="38"/>
                                        </p:tgtEl>
                                      </p:cBhvr>
                                    </p:animEffect>
                                    <p:anim calcmode="lin" valueType="num">
                                      <p:cBhvr>
                                        <p:cTn id="100" dur="1000" fill="hold"/>
                                        <p:tgtEl>
                                          <p:spTgt spid="38"/>
                                        </p:tgtEl>
                                        <p:attrNameLst>
                                          <p:attrName>ppt_x</p:attrName>
                                        </p:attrNameLst>
                                      </p:cBhvr>
                                      <p:tavLst>
                                        <p:tav tm="0">
                                          <p:val>
                                            <p:strVal val="#ppt_x"/>
                                          </p:val>
                                        </p:tav>
                                        <p:tav tm="100000">
                                          <p:val>
                                            <p:strVal val="#ppt_x"/>
                                          </p:val>
                                        </p:tav>
                                      </p:tavLst>
                                    </p:anim>
                                    <p:anim calcmode="lin" valueType="num">
                                      <p:cBhvr>
                                        <p:cTn id="101" dur="1000" fill="hold"/>
                                        <p:tgtEl>
                                          <p:spTgt spid="38"/>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1000"/>
                                        <p:tgtEl>
                                          <p:spTgt spid="39"/>
                                        </p:tgtEl>
                                      </p:cBhvr>
                                    </p:animEffect>
                                    <p:anim calcmode="lin" valueType="num">
                                      <p:cBhvr>
                                        <p:cTn id="105" dur="1000" fill="hold"/>
                                        <p:tgtEl>
                                          <p:spTgt spid="39"/>
                                        </p:tgtEl>
                                        <p:attrNameLst>
                                          <p:attrName>ppt_x</p:attrName>
                                        </p:attrNameLst>
                                      </p:cBhvr>
                                      <p:tavLst>
                                        <p:tav tm="0">
                                          <p:val>
                                            <p:strVal val="#ppt_x"/>
                                          </p:val>
                                        </p:tav>
                                        <p:tav tm="100000">
                                          <p:val>
                                            <p:strVal val="#ppt_x"/>
                                          </p:val>
                                        </p:tav>
                                      </p:tavLst>
                                    </p:anim>
                                    <p:anim calcmode="lin" valueType="num">
                                      <p:cBhvr>
                                        <p:cTn id="106" dur="1000" fill="hold"/>
                                        <p:tgtEl>
                                          <p:spTgt spid="39"/>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1000"/>
                                        <p:tgtEl>
                                          <p:spTgt spid="40"/>
                                        </p:tgtEl>
                                      </p:cBhvr>
                                    </p:animEffect>
                                    <p:anim calcmode="lin" valueType="num">
                                      <p:cBhvr>
                                        <p:cTn id="110" dur="1000" fill="hold"/>
                                        <p:tgtEl>
                                          <p:spTgt spid="40"/>
                                        </p:tgtEl>
                                        <p:attrNameLst>
                                          <p:attrName>ppt_x</p:attrName>
                                        </p:attrNameLst>
                                      </p:cBhvr>
                                      <p:tavLst>
                                        <p:tav tm="0">
                                          <p:val>
                                            <p:strVal val="#ppt_x"/>
                                          </p:val>
                                        </p:tav>
                                        <p:tav tm="100000">
                                          <p:val>
                                            <p:strVal val="#ppt_x"/>
                                          </p:val>
                                        </p:tav>
                                      </p:tavLst>
                                    </p:anim>
                                    <p:anim calcmode="lin" valueType="num">
                                      <p:cBhvr>
                                        <p:cTn id="111" dur="1000" fill="hold"/>
                                        <p:tgtEl>
                                          <p:spTgt spid="40"/>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1000"/>
                                        <p:tgtEl>
                                          <p:spTgt spid="59"/>
                                        </p:tgtEl>
                                      </p:cBhvr>
                                    </p:animEffect>
                                    <p:anim calcmode="lin" valueType="num">
                                      <p:cBhvr>
                                        <p:cTn id="115" dur="1000" fill="hold"/>
                                        <p:tgtEl>
                                          <p:spTgt spid="59"/>
                                        </p:tgtEl>
                                        <p:attrNameLst>
                                          <p:attrName>ppt_x</p:attrName>
                                        </p:attrNameLst>
                                      </p:cBhvr>
                                      <p:tavLst>
                                        <p:tav tm="0">
                                          <p:val>
                                            <p:strVal val="#ppt_x"/>
                                          </p:val>
                                        </p:tav>
                                        <p:tav tm="100000">
                                          <p:val>
                                            <p:strVal val="#ppt_x"/>
                                          </p:val>
                                        </p:tav>
                                      </p:tavLst>
                                    </p:anim>
                                    <p:anim calcmode="lin" valueType="num">
                                      <p:cBhvr>
                                        <p:cTn id="116" dur="1000" fill="hold"/>
                                        <p:tgtEl>
                                          <p:spTgt spid="59"/>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fade">
                                      <p:cBhvr>
                                        <p:cTn id="119" dur="1000"/>
                                        <p:tgtEl>
                                          <p:spTgt spid="62"/>
                                        </p:tgtEl>
                                      </p:cBhvr>
                                    </p:animEffect>
                                    <p:anim calcmode="lin" valueType="num">
                                      <p:cBhvr>
                                        <p:cTn id="120" dur="1000" fill="hold"/>
                                        <p:tgtEl>
                                          <p:spTgt spid="62"/>
                                        </p:tgtEl>
                                        <p:attrNameLst>
                                          <p:attrName>ppt_x</p:attrName>
                                        </p:attrNameLst>
                                      </p:cBhvr>
                                      <p:tavLst>
                                        <p:tav tm="0">
                                          <p:val>
                                            <p:strVal val="#ppt_x"/>
                                          </p:val>
                                        </p:tav>
                                        <p:tav tm="100000">
                                          <p:val>
                                            <p:strVal val="#ppt_x"/>
                                          </p:val>
                                        </p:tav>
                                      </p:tavLst>
                                    </p:anim>
                                    <p:anim calcmode="lin" valueType="num">
                                      <p:cBhvr>
                                        <p:cTn id="121" dur="1000" fill="hold"/>
                                        <p:tgtEl>
                                          <p:spTgt spid="62"/>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1000"/>
                                        <p:tgtEl>
                                          <p:spTgt spid="63"/>
                                        </p:tgtEl>
                                      </p:cBhvr>
                                    </p:animEffect>
                                    <p:anim calcmode="lin" valueType="num">
                                      <p:cBhvr>
                                        <p:cTn id="125" dur="1000" fill="hold"/>
                                        <p:tgtEl>
                                          <p:spTgt spid="63"/>
                                        </p:tgtEl>
                                        <p:attrNameLst>
                                          <p:attrName>ppt_x</p:attrName>
                                        </p:attrNameLst>
                                      </p:cBhvr>
                                      <p:tavLst>
                                        <p:tav tm="0">
                                          <p:val>
                                            <p:strVal val="#ppt_x"/>
                                          </p:val>
                                        </p:tav>
                                        <p:tav tm="100000">
                                          <p:val>
                                            <p:strVal val="#ppt_x"/>
                                          </p:val>
                                        </p:tav>
                                      </p:tavLst>
                                    </p:anim>
                                    <p:anim calcmode="lin" valueType="num">
                                      <p:cBhvr>
                                        <p:cTn id="126" dur="1000" fill="hold"/>
                                        <p:tgtEl>
                                          <p:spTgt spid="63"/>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fade">
                                      <p:cBhvr>
                                        <p:cTn id="129" dur="1000"/>
                                        <p:tgtEl>
                                          <p:spTgt spid="64"/>
                                        </p:tgtEl>
                                      </p:cBhvr>
                                    </p:animEffect>
                                    <p:anim calcmode="lin" valueType="num">
                                      <p:cBhvr>
                                        <p:cTn id="130" dur="1000" fill="hold"/>
                                        <p:tgtEl>
                                          <p:spTgt spid="64"/>
                                        </p:tgtEl>
                                        <p:attrNameLst>
                                          <p:attrName>ppt_x</p:attrName>
                                        </p:attrNameLst>
                                      </p:cBhvr>
                                      <p:tavLst>
                                        <p:tav tm="0">
                                          <p:val>
                                            <p:strVal val="#ppt_x"/>
                                          </p:val>
                                        </p:tav>
                                        <p:tav tm="100000">
                                          <p:val>
                                            <p:strVal val="#ppt_x"/>
                                          </p:val>
                                        </p:tav>
                                      </p:tavLst>
                                    </p:anim>
                                    <p:anim calcmode="lin" valueType="num">
                                      <p:cBhvr>
                                        <p:cTn id="13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1000"/>
                                        <p:tgtEl>
                                          <p:spTgt spid="12"/>
                                        </p:tgtEl>
                                      </p:cBhvr>
                                    </p:animEffect>
                                    <p:anim calcmode="lin" valueType="num">
                                      <p:cBhvr>
                                        <p:cTn id="137" dur="1000" fill="hold"/>
                                        <p:tgtEl>
                                          <p:spTgt spid="12"/>
                                        </p:tgtEl>
                                        <p:attrNameLst>
                                          <p:attrName>ppt_x</p:attrName>
                                        </p:attrNameLst>
                                      </p:cBhvr>
                                      <p:tavLst>
                                        <p:tav tm="0">
                                          <p:val>
                                            <p:strVal val="#ppt_x"/>
                                          </p:val>
                                        </p:tav>
                                        <p:tav tm="100000">
                                          <p:val>
                                            <p:strVal val="#ppt_x"/>
                                          </p:val>
                                        </p:tav>
                                      </p:tavLst>
                                    </p:anim>
                                    <p:anim calcmode="lin" valueType="num">
                                      <p:cBhvr>
                                        <p:cTn id="138" dur="1000" fill="hold"/>
                                        <p:tgtEl>
                                          <p:spTgt spid="12"/>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1000"/>
                                        <p:tgtEl>
                                          <p:spTgt spid="21"/>
                                        </p:tgtEl>
                                      </p:cBhvr>
                                    </p:animEffect>
                                    <p:anim calcmode="lin" valueType="num">
                                      <p:cBhvr>
                                        <p:cTn id="142" dur="1000" fill="hold"/>
                                        <p:tgtEl>
                                          <p:spTgt spid="21"/>
                                        </p:tgtEl>
                                        <p:attrNameLst>
                                          <p:attrName>ppt_x</p:attrName>
                                        </p:attrNameLst>
                                      </p:cBhvr>
                                      <p:tavLst>
                                        <p:tav tm="0">
                                          <p:val>
                                            <p:strVal val="#ppt_x"/>
                                          </p:val>
                                        </p:tav>
                                        <p:tav tm="100000">
                                          <p:val>
                                            <p:strVal val="#ppt_x"/>
                                          </p:val>
                                        </p:tav>
                                      </p:tavLst>
                                    </p:anim>
                                    <p:anim calcmode="lin" valueType="num">
                                      <p:cBhvr>
                                        <p:cTn id="143" dur="1000" fill="hold"/>
                                        <p:tgtEl>
                                          <p:spTgt spid="21"/>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fade">
                                      <p:cBhvr>
                                        <p:cTn id="146" dur="1000"/>
                                        <p:tgtEl>
                                          <p:spTgt spid="22"/>
                                        </p:tgtEl>
                                      </p:cBhvr>
                                    </p:animEffect>
                                    <p:anim calcmode="lin" valueType="num">
                                      <p:cBhvr>
                                        <p:cTn id="147" dur="1000" fill="hold"/>
                                        <p:tgtEl>
                                          <p:spTgt spid="22"/>
                                        </p:tgtEl>
                                        <p:attrNameLst>
                                          <p:attrName>ppt_x</p:attrName>
                                        </p:attrNameLst>
                                      </p:cBhvr>
                                      <p:tavLst>
                                        <p:tav tm="0">
                                          <p:val>
                                            <p:strVal val="#ppt_x"/>
                                          </p:val>
                                        </p:tav>
                                        <p:tav tm="100000">
                                          <p:val>
                                            <p:strVal val="#ppt_x"/>
                                          </p:val>
                                        </p:tav>
                                      </p:tavLst>
                                    </p:anim>
                                    <p:anim calcmode="lin" valueType="num">
                                      <p:cBhvr>
                                        <p:cTn id="148" dur="1000" fill="hold"/>
                                        <p:tgtEl>
                                          <p:spTgt spid="22"/>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23"/>
                                        </p:tgtEl>
                                        <p:attrNameLst>
                                          <p:attrName>style.visibility</p:attrName>
                                        </p:attrNameLst>
                                      </p:cBhvr>
                                      <p:to>
                                        <p:strVal val="visible"/>
                                      </p:to>
                                    </p:set>
                                    <p:animEffect transition="in" filter="fade">
                                      <p:cBhvr>
                                        <p:cTn id="151" dur="1000"/>
                                        <p:tgtEl>
                                          <p:spTgt spid="23"/>
                                        </p:tgtEl>
                                      </p:cBhvr>
                                    </p:animEffect>
                                    <p:anim calcmode="lin" valueType="num">
                                      <p:cBhvr>
                                        <p:cTn id="152" dur="1000" fill="hold"/>
                                        <p:tgtEl>
                                          <p:spTgt spid="23"/>
                                        </p:tgtEl>
                                        <p:attrNameLst>
                                          <p:attrName>ppt_x</p:attrName>
                                        </p:attrNameLst>
                                      </p:cBhvr>
                                      <p:tavLst>
                                        <p:tav tm="0">
                                          <p:val>
                                            <p:strVal val="#ppt_x"/>
                                          </p:val>
                                        </p:tav>
                                        <p:tav tm="100000">
                                          <p:val>
                                            <p:strVal val="#ppt_x"/>
                                          </p:val>
                                        </p:tav>
                                      </p:tavLst>
                                    </p:anim>
                                    <p:anim calcmode="lin" valueType="num">
                                      <p:cBhvr>
                                        <p:cTn id="153" dur="1000" fill="hold"/>
                                        <p:tgtEl>
                                          <p:spTgt spid="23"/>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24"/>
                                        </p:tgtEl>
                                        <p:attrNameLst>
                                          <p:attrName>style.visibility</p:attrName>
                                        </p:attrNameLst>
                                      </p:cBhvr>
                                      <p:to>
                                        <p:strVal val="visible"/>
                                      </p:to>
                                    </p:set>
                                    <p:animEffect transition="in" filter="fade">
                                      <p:cBhvr>
                                        <p:cTn id="156" dur="1000"/>
                                        <p:tgtEl>
                                          <p:spTgt spid="24"/>
                                        </p:tgtEl>
                                      </p:cBhvr>
                                    </p:animEffect>
                                    <p:anim calcmode="lin" valueType="num">
                                      <p:cBhvr>
                                        <p:cTn id="157" dur="1000" fill="hold"/>
                                        <p:tgtEl>
                                          <p:spTgt spid="24"/>
                                        </p:tgtEl>
                                        <p:attrNameLst>
                                          <p:attrName>ppt_x</p:attrName>
                                        </p:attrNameLst>
                                      </p:cBhvr>
                                      <p:tavLst>
                                        <p:tav tm="0">
                                          <p:val>
                                            <p:strVal val="#ppt_x"/>
                                          </p:val>
                                        </p:tav>
                                        <p:tav tm="100000">
                                          <p:val>
                                            <p:strVal val="#ppt_x"/>
                                          </p:val>
                                        </p:tav>
                                      </p:tavLst>
                                    </p:anim>
                                    <p:anim calcmode="lin" valueType="num">
                                      <p:cBhvr>
                                        <p:cTn id="158" dur="1000" fill="hold"/>
                                        <p:tgtEl>
                                          <p:spTgt spid="24"/>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Effect transition="in" filter="fade">
                                      <p:cBhvr>
                                        <p:cTn id="161" dur="1000"/>
                                        <p:tgtEl>
                                          <p:spTgt spid="25"/>
                                        </p:tgtEl>
                                      </p:cBhvr>
                                    </p:animEffect>
                                    <p:anim calcmode="lin" valueType="num">
                                      <p:cBhvr>
                                        <p:cTn id="162" dur="1000" fill="hold"/>
                                        <p:tgtEl>
                                          <p:spTgt spid="25"/>
                                        </p:tgtEl>
                                        <p:attrNameLst>
                                          <p:attrName>ppt_x</p:attrName>
                                        </p:attrNameLst>
                                      </p:cBhvr>
                                      <p:tavLst>
                                        <p:tav tm="0">
                                          <p:val>
                                            <p:strVal val="#ppt_x"/>
                                          </p:val>
                                        </p:tav>
                                        <p:tav tm="100000">
                                          <p:val>
                                            <p:strVal val="#ppt_x"/>
                                          </p:val>
                                        </p:tav>
                                      </p:tavLst>
                                    </p:anim>
                                    <p:anim calcmode="lin" valueType="num">
                                      <p:cBhvr>
                                        <p:cTn id="163" dur="1000" fill="hold"/>
                                        <p:tgtEl>
                                          <p:spTgt spid="25"/>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32"/>
                                        </p:tgtEl>
                                        <p:attrNameLst>
                                          <p:attrName>style.visibility</p:attrName>
                                        </p:attrNameLst>
                                      </p:cBhvr>
                                      <p:to>
                                        <p:strVal val="visible"/>
                                      </p:to>
                                    </p:set>
                                    <p:animEffect transition="in" filter="fade">
                                      <p:cBhvr>
                                        <p:cTn id="166" dur="1000"/>
                                        <p:tgtEl>
                                          <p:spTgt spid="32"/>
                                        </p:tgtEl>
                                      </p:cBhvr>
                                    </p:animEffect>
                                    <p:anim calcmode="lin" valueType="num">
                                      <p:cBhvr>
                                        <p:cTn id="167" dur="1000" fill="hold"/>
                                        <p:tgtEl>
                                          <p:spTgt spid="32"/>
                                        </p:tgtEl>
                                        <p:attrNameLst>
                                          <p:attrName>ppt_x</p:attrName>
                                        </p:attrNameLst>
                                      </p:cBhvr>
                                      <p:tavLst>
                                        <p:tav tm="0">
                                          <p:val>
                                            <p:strVal val="#ppt_x"/>
                                          </p:val>
                                        </p:tav>
                                        <p:tav tm="100000">
                                          <p:val>
                                            <p:strVal val="#ppt_x"/>
                                          </p:val>
                                        </p:tav>
                                      </p:tavLst>
                                    </p:anim>
                                    <p:anim calcmode="lin" valueType="num">
                                      <p:cBhvr>
                                        <p:cTn id="168" dur="1000" fill="hold"/>
                                        <p:tgtEl>
                                          <p:spTgt spid="32"/>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41"/>
                                        </p:tgtEl>
                                        <p:attrNameLst>
                                          <p:attrName>style.visibility</p:attrName>
                                        </p:attrNameLst>
                                      </p:cBhvr>
                                      <p:to>
                                        <p:strVal val="visible"/>
                                      </p:to>
                                    </p:set>
                                    <p:animEffect transition="in" filter="fade">
                                      <p:cBhvr>
                                        <p:cTn id="171" dur="1000"/>
                                        <p:tgtEl>
                                          <p:spTgt spid="41"/>
                                        </p:tgtEl>
                                      </p:cBhvr>
                                    </p:animEffect>
                                    <p:anim calcmode="lin" valueType="num">
                                      <p:cBhvr>
                                        <p:cTn id="172" dur="1000" fill="hold"/>
                                        <p:tgtEl>
                                          <p:spTgt spid="41"/>
                                        </p:tgtEl>
                                        <p:attrNameLst>
                                          <p:attrName>ppt_x</p:attrName>
                                        </p:attrNameLst>
                                      </p:cBhvr>
                                      <p:tavLst>
                                        <p:tav tm="0">
                                          <p:val>
                                            <p:strVal val="#ppt_x"/>
                                          </p:val>
                                        </p:tav>
                                        <p:tav tm="100000">
                                          <p:val>
                                            <p:strVal val="#ppt_x"/>
                                          </p:val>
                                        </p:tav>
                                      </p:tavLst>
                                    </p:anim>
                                    <p:anim calcmode="lin" valueType="num">
                                      <p:cBhvr>
                                        <p:cTn id="173" dur="1000" fill="hold"/>
                                        <p:tgtEl>
                                          <p:spTgt spid="41"/>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42"/>
                                        </p:tgtEl>
                                        <p:attrNameLst>
                                          <p:attrName>style.visibility</p:attrName>
                                        </p:attrNameLst>
                                      </p:cBhvr>
                                      <p:to>
                                        <p:strVal val="visible"/>
                                      </p:to>
                                    </p:set>
                                    <p:animEffect transition="in" filter="fade">
                                      <p:cBhvr>
                                        <p:cTn id="176" dur="1000"/>
                                        <p:tgtEl>
                                          <p:spTgt spid="42"/>
                                        </p:tgtEl>
                                      </p:cBhvr>
                                    </p:animEffect>
                                    <p:anim calcmode="lin" valueType="num">
                                      <p:cBhvr>
                                        <p:cTn id="177" dur="1000" fill="hold"/>
                                        <p:tgtEl>
                                          <p:spTgt spid="42"/>
                                        </p:tgtEl>
                                        <p:attrNameLst>
                                          <p:attrName>ppt_x</p:attrName>
                                        </p:attrNameLst>
                                      </p:cBhvr>
                                      <p:tavLst>
                                        <p:tav tm="0">
                                          <p:val>
                                            <p:strVal val="#ppt_x"/>
                                          </p:val>
                                        </p:tav>
                                        <p:tav tm="100000">
                                          <p:val>
                                            <p:strVal val="#ppt_x"/>
                                          </p:val>
                                        </p:tav>
                                      </p:tavLst>
                                    </p:anim>
                                    <p:anim calcmode="lin" valueType="num">
                                      <p:cBhvr>
                                        <p:cTn id="178" dur="1000" fill="hold"/>
                                        <p:tgtEl>
                                          <p:spTgt spid="42"/>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43"/>
                                        </p:tgtEl>
                                        <p:attrNameLst>
                                          <p:attrName>style.visibility</p:attrName>
                                        </p:attrNameLst>
                                      </p:cBhvr>
                                      <p:to>
                                        <p:strVal val="visible"/>
                                      </p:to>
                                    </p:set>
                                    <p:animEffect transition="in" filter="fade">
                                      <p:cBhvr>
                                        <p:cTn id="181" dur="1000"/>
                                        <p:tgtEl>
                                          <p:spTgt spid="43"/>
                                        </p:tgtEl>
                                      </p:cBhvr>
                                    </p:animEffect>
                                    <p:anim calcmode="lin" valueType="num">
                                      <p:cBhvr>
                                        <p:cTn id="182" dur="1000" fill="hold"/>
                                        <p:tgtEl>
                                          <p:spTgt spid="43"/>
                                        </p:tgtEl>
                                        <p:attrNameLst>
                                          <p:attrName>ppt_x</p:attrName>
                                        </p:attrNameLst>
                                      </p:cBhvr>
                                      <p:tavLst>
                                        <p:tav tm="0">
                                          <p:val>
                                            <p:strVal val="#ppt_x"/>
                                          </p:val>
                                        </p:tav>
                                        <p:tav tm="100000">
                                          <p:val>
                                            <p:strVal val="#ppt_x"/>
                                          </p:val>
                                        </p:tav>
                                      </p:tavLst>
                                    </p:anim>
                                    <p:anim calcmode="lin" valueType="num">
                                      <p:cBhvr>
                                        <p:cTn id="183" dur="1000" fill="hold"/>
                                        <p:tgtEl>
                                          <p:spTgt spid="43"/>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44"/>
                                        </p:tgtEl>
                                        <p:attrNameLst>
                                          <p:attrName>style.visibility</p:attrName>
                                        </p:attrNameLst>
                                      </p:cBhvr>
                                      <p:to>
                                        <p:strVal val="visible"/>
                                      </p:to>
                                    </p:set>
                                    <p:animEffect transition="in" filter="fade">
                                      <p:cBhvr>
                                        <p:cTn id="186" dur="1000"/>
                                        <p:tgtEl>
                                          <p:spTgt spid="44"/>
                                        </p:tgtEl>
                                      </p:cBhvr>
                                    </p:animEffect>
                                    <p:anim calcmode="lin" valueType="num">
                                      <p:cBhvr>
                                        <p:cTn id="187" dur="1000" fill="hold"/>
                                        <p:tgtEl>
                                          <p:spTgt spid="44"/>
                                        </p:tgtEl>
                                        <p:attrNameLst>
                                          <p:attrName>ppt_x</p:attrName>
                                        </p:attrNameLst>
                                      </p:cBhvr>
                                      <p:tavLst>
                                        <p:tav tm="0">
                                          <p:val>
                                            <p:strVal val="#ppt_x"/>
                                          </p:val>
                                        </p:tav>
                                        <p:tav tm="100000">
                                          <p:val>
                                            <p:strVal val="#ppt_x"/>
                                          </p:val>
                                        </p:tav>
                                      </p:tavLst>
                                    </p:anim>
                                    <p:anim calcmode="lin" valueType="num">
                                      <p:cBhvr>
                                        <p:cTn id="188" dur="1000" fill="hold"/>
                                        <p:tgtEl>
                                          <p:spTgt spid="44"/>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45"/>
                                        </p:tgtEl>
                                        <p:attrNameLst>
                                          <p:attrName>style.visibility</p:attrName>
                                        </p:attrNameLst>
                                      </p:cBhvr>
                                      <p:to>
                                        <p:strVal val="visible"/>
                                      </p:to>
                                    </p:set>
                                    <p:animEffect transition="in" filter="fade">
                                      <p:cBhvr>
                                        <p:cTn id="191" dur="1000"/>
                                        <p:tgtEl>
                                          <p:spTgt spid="45"/>
                                        </p:tgtEl>
                                      </p:cBhvr>
                                    </p:animEffect>
                                    <p:anim calcmode="lin" valueType="num">
                                      <p:cBhvr>
                                        <p:cTn id="192" dur="1000" fill="hold"/>
                                        <p:tgtEl>
                                          <p:spTgt spid="45"/>
                                        </p:tgtEl>
                                        <p:attrNameLst>
                                          <p:attrName>ppt_x</p:attrName>
                                        </p:attrNameLst>
                                      </p:cBhvr>
                                      <p:tavLst>
                                        <p:tav tm="0">
                                          <p:val>
                                            <p:strVal val="#ppt_x"/>
                                          </p:val>
                                        </p:tav>
                                        <p:tav tm="100000">
                                          <p:val>
                                            <p:strVal val="#ppt_x"/>
                                          </p:val>
                                        </p:tav>
                                      </p:tavLst>
                                    </p:anim>
                                    <p:anim calcmode="lin" valueType="num">
                                      <p:cBhvr>
                                        <p:cTn id="193" dur="1000" fill="hold"/>
                                        <p:tgtEl>
                                          <p:spTgt spid="45"/>
                                        </p:tgtEl>
                                        <p:attrNameLst>
                                          <p:attrName>ppt_y</p:attrName>
                                        </p:attrNameLst>
                                      </p:cBhvr>
                                      <p:tavLst>
                                        <p:tav tm="0">
                                          <p:val>
                                            <p:strVal val="#ppt_y+.1"/>
                                          </p:val>
                                        </p:tav>
                                        <p:tav tm="100000">
                                          <p:val>
                                            <p:strVal val="#ppt_y"/>
                                          </p:val>
                                        </p:tav>
                                      </p:tavLst>
                                    </p:anim>
                                  </p:childTnLst>
                                </p:cTn>
                              </p:par>
                              <p:par>
                                <p:cTn id="194" presetID="42" presetClass="entr" presetSubtype="0" fill="hold" nodeType="withEffect">
                                  <p:stCondLst>
                                    <p:cond delay="0"/>
                                  </p:stCondLst>
                                  <p:childTnLst>
                                    <p:set>
                                      <p:cBhvr>
                                        <p:cTn id="195" dur="1" fill="hold">
                                          <p:stCondLst>
                                            <p:cond delay="0"/>
                                          </p:stCondLst>
                                        </p:cTn>
                                        <p:tgtEl>
                                          <p:spTgt spid="65"/>
                                        </p:tgtEl>
                                        <p:attrNameLst>
                                          <p:attrName>style.visibility</p:attrName>
                                        </p:attrNameLst>
                                      </p:cBhvr>
                                      <p:to>
                                        <p:strVal val="visible"/>
                                      </p:to>
                                    </p:set>
                                    <p:animEffect transition="in" filter="fade">
                                      <p:cBhvr>
                                        <p:cTn id="196" dur="1000"/>
                                        <p:tgtEl>
                                          <p:spTgt spid="65"/>
                                        </p:tgtEl>
                                      </p:cBhvr>
                                    </p:animEffect>
                                    <p:anim calcmode="lin" valueType="num">
                                      <p:cBhvr>
                                        <p:cTn id="197" dur="1000" fill="hold"/>
                                        <p:tgtEl>
                                          <p:spTgt spid="65"/>
                                        </p:tgtEl>
                                        <p:attrNameLst>
                                          <p:attrName>ppt_x</p:attrName>
                                        </p:attrNameLst>
                                      </p:cBhvr>
                                      <p:tavLst>
                                        <p:tav tm="0">
                                          <p:val>
                                            <p:strVal val="#ppt_x"/>
                                          </p:val>
                                        </p:tav>
                                        <p:tav tm="100000">
                                          <p:val>
                                            <p:strVal val="#ppt_x"/>
                                          </p:val>
                                        </p:tav>
                                      </p:tavLst>
                                    </p:anim>
                                    <p:anim calcmode="lin" valueType="num">
                                      <p:cBhvr>
                                        <p:cTn id="198" dur="1000" fill="hold"/>
                                        <p:tgtEl>
                                          <p:spTgt spid="65"/>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0"/>
                                  </p:stCondLst>
                                  <p:childTnLst>
                                    <p:set>
                                      <p:cBhvr>
                                        <p:cTn id="200" dur="1" fill="hold">
                                          <p:stCondLst>
                                            <p:cond delay="0"/>
                                          </p:stCondLst>
                                        </p:cTn>
                                        <p:tgtEl>
                                          <p:spTgt spid="68"/>
                                        </p:tgtEl>
                                        <p:attrNameLst>
                                          <p:attrName>style.visibility</p:attrName>
                                        </p:attrNameLst>
                                      </p:cBhvr>
                                      <p:to>
                                        <p:strVal val="visible"/>
                                      </p:to>
                                    </p:set>
                                    <p:animEffect transition="in" filter="fade">
                                      <p:cBhvr>
                                        <p:cTn id="201" dur="1000"/>
                                        <p:tgtEl>
                                          <p:spTgt spid="68"/>
                                        </p:tgtEl>
                                      </p:cBhvr>
                                    </p:animEffect>
                                    <p:anim calcmode="lin" valueType="num">
                                      <p:cBhvr>
                                        <p:cTn id="202" dur="1000" fill="hold"/>
                                        <p:tgtEl>
                                          <p:spTgt spid="68"/>
                                        </p:tgtEl>
                                        <p:attrNameLst>
                                          <p:attrName>ppt_x</p:attrName>
                                        </p:attrNameLst>
                                      </p:cBhvr>
                                      <p:tavLst>
                                        <p:tav tm="0">
                                          <p:val>
                                            <p:strVal val="#ppt_x"/>
                                          </p:val>
                                        </p:tav>
                                        <p:tav tm="100000">
                                          <p:val>
                                            <p:strVal val="#ppt_x"/>
                                          </p:val>
                                        </p:tav>
                                      </p:tavLst>
                                    </p:anim>
                                    <p:anim calcmode="lin" valueType="num">
                                      <p:cBhvr>
                                        <p:cTn id="203" dur="1000" fill="hold"/>
                                        <p:tgtEl>
                                          <p:spTgt spid="68"/>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0"/>
                                  </p:stCondLst>
                                  <p:childTnLst>
                                    <p:set>
                                      <p:cBhvr>
                                        <p:cTn id="205" dur="1" fill="hold">
                                          <p:stCondLst>
                                            <p:cond delay="0"/>
                                          </p:stCondLst>
                                        </p:cTn>
                                        <p:tgtEl>
                                          <p:spTgt spid="69"/>
                                        </p:tgtEl>
                                        <p:attrNameLst>
                                          <p:attrName>style.visibility</p:attrName>
                                        </p:attrNameLst>
                                      </p:cBhvr>
                                      <p:to>
                                        <p:strVal val="visible"/>
                                      </p:to>
                                    </p:set>
                                    <p:animEffect transition="in" filter="fade">
                                      <p:cBhvr>
                                        <p:cTn id="206" dur="1000"/>
                                        <p:tgtEl>
                                          <p:spTgt spid="69"/>
                                        </p:tgtEl>
                                      </p:cBhvr>
                                    </p:animEffect>
                                    <p:anim calcmode="lin" valueType="num">
                                      <p:cBhvr>
                                        <p:cTn id="207" dur="1000" fill="hold"/>
                                        <p:tgtEl>
                                          <p:spTgt spid="69"/>
                                        </p:tgtEl>
                                        <p:attrNameLst>
                                          <p:attrName>ppt_x</p:attrName>
                                        </p:attrNameLst>
                                      </p:cBhvr>
                                      <p:tavLst>
                                        <p:tav tm="0">
                                          <p:val>
                                            <p:strVal val="#ppt_x"/>
                                          </p:val>
                                        </p:tav>
                                        <p:tav tm="100000">
                                          <p:val>
                                            <p:strVal val="#ppt_x"/>
                                          </p:val>
                                        </p:tav>
                                      </p:tavLst>
                                    </p:anim>
                                    <p:anim calcmode="lin" valueType="num">
                                      <p:cBhvr>
                                        <p:cTn id="208" dur="1000" fill="hold"/>
                                        <p:tgtEl>
                                          <p:spTgt spid="69"/>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70"/>
                                        </p:tgtEl>
                                        <p:attrNameLst>
                                          <p:attrName>style.visibility</p:attrName>
                                        </p:attrNameLst>
                                      </p:cBhvr>
                                      <p:to>
                                        <p:strVal val="visible"/>
                                      </p:to>
                                    </p:set>
                                    <p:animEffect transition="in" filter="fade">
                                      <p:cBhvr>
                                        <p:cTn id="211" dur="1000"/>
                                        <p:tgtEl>
                                          <p:spTgt spid="70"/>
                                        </p:tgtEl>
                                      </p:cBhvr>
                                    </p:animEffect>
                                    <p:anim calcmode="lin" valueType="num">
                                      <p:cBhvr>
                                        <p:cTn id="212" dur="1000" fill="hold"/>
                                        <p:tgtEl>
                                          <p:spTgt spid="70"/>
                                        </p:tgtEl>
                                        <p:attrNameLst>
                                          <p:attrName>ppt_x</p:attrName>
                                        </p:attrNameLst>
                                      </p:cBhvr>
                                      <p:tavLst>
                                        <p:tav tm="0">
                                          <p:val>
                                            <p:strVal val="#ppt_x"/>
                                          </p:val>
                                        </p:tav>
                                        <p:tav tm="100000">
                                          <p:val>
                                            <p:strVal val="#ppt_x"/>
                                          </p:val>
                                        </p:tav>
                                      </p:tavLst>
                                    </p:anim>
                                    <p:anim calcmode="lin" valueType="num">
                                      <p:cBhvr>
                                        <p:cTn id="213" dur="1000" fill="hold"/>
                                        <p:tgtEl>
                                          <p:spTgt spid="70"/>
                                        </p:tgtEl>
                                        <p:attrNameLst>
                                          <p:attrName>ppt_y</p:attrName>
                                        </p:attrNameLst>
                                      </p:cBhvr>
                                      <p:tavLst>
                                        <p:tav tm="0">
                                          <p:val>
                                            <p:strVal val="#ppt_y+.1"/>
                                          </p:val>
                                        </p:tav>
                                        <p:tav tm="100000">
                                          <p:val>
                                            <p:strVal val="#ppt_y"/>
                                          </p:val>
                                        </p:tav>
                                      </p:tavLst>
                                    </p:anim>
                                  </p:childTnLst>
                                </p:cTn>
                              </p:par>
                              <p:par>
                                <p:cTn id="214" presetID="42" presetClass="entr" presetSubtype="0" fill="hold" nodeType="withEffect">
                                  <p:stCondLst>
                                    <p:cond delay="0"/>
                                  </p:stCondLst>
                                  <p:childTnLst>
                                    <p:set>
                                      <p:cBhvr>
                                        <p:cTn id="215" dur="1" fill="hold">
                                          <p:stCondLst>
                                            <p:cond delay="0"/>
                                          </p:stCondLst>
                                        </p:cTn>
                                        <p:tgtEl>
                                          <p:spTgt spid="71"/>
                                        </p:tgtEl>
                                        <p:attrNameLst>
                                          <p:attrName>style.visibility</p:attrName>
                                        </p:attrNameLst>
                                      </p:cBhvr>
                                      <p:to>
                                        <p:strVal val="visible"/>
                                      </p:to>
                                    </p:set>
                                    <p:animEffect transition="in" filter="fade">
                                      <p:cBhvr>
                                        <p:cTn id="216" dur="1000"/>
                                        <p:tgtEl>
                                          <p:spTgt spid="71"/>
                                        </p:tgtEl>
                                      </p:cBhvr>
                                    </p:animEffect>
                                    <p:anim calcmode="lin" valueType="num">
                                      <p:cBhvr>
                                        <p:cTn id="217" dur="1000" fill="hold"/>
                                        <p:tgtEl>
                                          <p:spTgt spid="71"/>
                                        </p:tgtEl>
                                        <p:attrNameLst>
                                          <p:attrName>ppt_x</p:attrName>
                                        </p:attrNameLst>
                                      </p:cBhvr>
                                      <p:tavLst>
                                        <p:tav tm="0">
                                          <p:val>
                                            <p:strVal val="#ppt_x"/>
                                          </p:val>
                                        </p:tav>
                                        <p:tav tm="100000">
                                          <p:val>
                                            <p:strVal val="#ppt_x"/>
                                          </p:val>
                                        </p:tav>
                                      </p:tavLst>
                                    </p:anim>
                                    <p:anim calcmode="lin" valueType="num">
                                      <p:cBhvr>
                                        <p:cTn id="218"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4" grpId="0"/>
      <p:bldP spid="15" grpId="0"/>
      <p:bldP spid="16" grpId="0"/>
      <p:bldP spid="17" grpId="0"/>
      <p:bldP spid="18" grpId="0"/>
      <p:bldP spid="19" grpId="0"/>
      <p:bldP spid="20" grpId="0"/>
      <p:bldP spid="21" grpId="0"/>
      <p:bldP spid="22" grpId="0"/>
      <p:bldP spid="23" grpId="0"/>
      <p:bldP spid="24" grpId="0"/>
      <p:bldP spid="25" grpId="0"/>
      <p:bldP spid="34" grpId="0"/>
      <p:bldP spid="35" grpId="0"/>
      <p:bldP spid="36" grpId="0"/>
      <p:bldP spid="37" grpId="0"/>
      <p:bldP spid="38" grpId="0"/>
      <p:bldP spid="39" grpId="0"/>
      <p:bldP spid="40" grpId="0"/>
      <p:bldP spid="41" grpId="0"/>
      <p:bldP spid="42" grpId="0"/>
      <p:bldP spid="43" grpId="0"/>
      <p:bldP spid="44" grpId="0"/>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886034" y="3035156"/>
            <a:ext cx="2411398" cy="2411398"/>
          </a:xfrm>
          <a:prstGeom prst="rect">
            <a:avLst/>
          </a:prstGeom>
        </p:spPr>
      </p:pic>
      <p:pic>
        <p:nvPicPr>
          <p:cNvPr id="6" name="Picture 5"/>
          <p:cNvPicPr>
            <a:picLocks noChangeAspect="1"/>
          </p:cNvPicPr>
          <p:nvPr/>
        </p:nvPicPr>
        <p:blipFill>
          <a:blip r:embed="rId4"/>
          <a:stretch>
            <a:fillRect/>
          </a:stretch>
        </p:blipFill>
        <p:spPr>
          <a:xfrm>
            <a:off x="6655956" y="1818403"/>
            <a:ext cx="2409155" cy="1180958"/>
          </a:xfrm>
          <a:prstGeom prst="rect">
            <a:avLst/>
          </a:prstGeom>
        </p:spPr>
      </p:pic>
      <p:pic>
        <p:nvPicPr>
          <p:cNvPr id="10" name="Picture 9"/>
          <p:cNvPicPr>
            <a:picLocks noChangeAspect="1"/>
          </p:cNvPicPr>
          <p:nvPr/>
        </p:nvPicPr>
        <p:blipFill>
          <a:blip r:embed="rId5"/>
          <a:stretch>
            <a:fillRect/>
          </a:stretch>
        </p:blipFill>
        <p:spPr>
          <a:xfrm>
            <a:off x="6655957" y="4292630"/>
            <a:ext cx="1185720" cy="1179821"/>
          </a:xfrm>
          <a:prstGeom prst="rect">
            <a:avLst/>
          </a:prstGeom>
        </p:spPr>
      </p:pic>
      <p:pic>
        <p:nvPicPr>
          <p:cNvPr id="4" name="Picture 3"/>
          <p:cNvPicPr>
            <a:picLocks noChangeAspect="1"/>
          </p:cNvPicPr>
          <p:nvPr/>
        </p:nvPicPr>
        <p:blipFill>
          <a:blip r:embed="rId6"/>
          <a:stretch>
            <a:fillRect/>
          </a:stretch>
        </p:blipFill>
        <p:spPr>
          <a:xfrm>
            <a:off x="5422929" y="4278104"/>
            <a:ext cx="1185720" cy="1197459"/>
          </a:xfrm>
          <a:prstGeom prst="rect">
            <a:avLst/>
          </a:prstGeom>
        </p:spPr>
      </p:pic>
      <p:sp>
        <p:nvSpPr>
          <p:cNvPr id="8" name="Content Placeholder 2"/>
          <p:cNvSpPr txBox="1">
            <a:spLocks/>
          </p:cNvSpPr>
          <p:nvPr/>
        </p:nvSpPr>
        <p:spPr>
          <a:xfrm>
            <a:off x="215146" y="1719168"/>
            <a:ext cx="3654437" cy="345371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500" dirty="0">
                <a:solidFill>
                  <a:srgbClr val="404040"/>
                </a:solidFill>
                <a:latin typeface="Segoe UI Light"/>
                <a:cs typeface="Segoe UI Light"/>
              </a:rPr>
              <a:t>Content notifications can display image, text, or some combination of both. This is where you can customize your tile and get the most out of your live tile.</a:t>
            </a:r>
            <a:br>
              <a:rPr lang="en-US" sz="1500" dirty="0">
                <a:solidFill>
                  <a:srgbClr val="404040"/>
                </a:solidFill>
                <a:latin typeface="Segoe UI Light"/>
                <a:cs typeface="Segoe UI Light"/>
              </a:rPr>
            </a:br>
            <a:r>
              <a:rPr lang="en-US" sz="1500" dirty="0">
                <a:solidFill>
                  <a:srgbClr val="404040"/>
                </a:solidFill>
                <a:latin typeface="Segoe UI Light"/>
                <a:cs typeface="Segoe UI Light"/>
              </a:rPr>
              <a:t/>
            </a:r>
            <a:br>
              <a:rPr lang="en-US" sz="1500" dirty="0">
                <a:solidFill>
                  <a:srgbClr val="404040"/>
                </a:solidFill>
                <a:latin typeface="Segoe UI Light"/>
                <a:cs typeface="Segoe UI Light"/>
              </a:rPr>
            </a:br>
            <a:r>
              <a:rPr lang="en-US" sz="1500" dirty="0">
                <a:solidFill>
                  <a:srgbClr val="404040"/>
                </a:solidFill>
                <a:latin typeface="Segoe UI Light"/>
                <a:cs typeface="Segoe UI Light"/>
              </a:rPr>
              <a:t>Because these assets scale, baking text into the image asset isn’t ideal.</a:t>
            </a:r>
          </a:p>
        </p:txBody>
      </p:sp>
      <p:pic>
        <p:nvPicPr>
          <p:cNvPr id="2" name="Picture 1"/>
          <p:cNvPicPr>
            <a:picLocks noChangeAspect="1"/>
          </p:cNvPicPr>
          <p:nvPr/>
        </p:nvPicPr>
        <p:blipFill>
          <a:blip r:embed="rId7"/>
          <a:stretch>
            <a:fillRect/>
          </a:stretch>
        </p:blipFill>
        <p:spPr>
          <a:xfrm>
            <a:off x="5425964" y="1818114"/>
            <a:ext cx="1182688" cy="1182688"/>
          </a:xfrm>
          <a:prstGeom prst="rect">
            <a:avLst/>
          </a:prstGeom>
        </p:spPr>
      </p:pic>
      <p:pic>
        <p:nvPicPr>
          <p:cNvPr id="14" name="Picture 13"/>
          <p:cNvPicPr>
            <a:picLocks noChangeAspect="1"/>
          </p:cNvPicPr>
          <p:nvPr/>
        </p:nvPicPr>
        <p:blipFill>
          <a:blip r:embed="rId8"/>
          <a:stretch>
            <a:fillRect/>
          </a:stretch>
        </p:blipFill>
        <p:spPr>
          <a:xfrm>
            <a:off x="5425964" y="3039641"/>
            <a:ext cx="2412682" cy="1182688"/>
          </a:xfrm>
          <a:prstGeom prst="rect">
            <a:avLst/>
          </a:prstGeom>
        </p:spPr>
      </p:pic>
      <p:sp>
        <p:nvSpPr>
          <p:cNvPr id="15" name="Content Placeholder 2"/>
          <p:cNvSpPr txBox="1">
            <a:spLocks/>
          </p:cNvSpPr>
          <p:nvPr/>
        </p:nvSpPr>
        <p:spPr>
          <a:xfrm>
            <a:off x="5345986" y="1538699"/>
            <a:ext cx="1262666" cy="27941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1050" dirty="0">
                <a:solidFill>
                  <a:srgbClr val="404040"/>
                </a:solidFill>
                <a:latin typeface="Segoe UI Semibold" panose="020B0702040204020203" pitchFamily="34" charset="0"/>
                <a:cs typeface="Segoe UI Semibold" panose="020B0702040204020203" pitchFamily="34" charset="0"/>
              </a:rPr>
              <a:t>Text</a:t>
            </a:r>
            <a:endParaRPr lang="en-US" sz="1050" dirty="0">
              <a:solidFill>
                <a:srgbClr val="404040"/>
              </a:solidFill>
              <a:latin typeface="Segoe UI Light"/>
              <a:cs typeface="Segoe UI Light"/>
            </a:endParaRPr>
          </a:p>
        </p:txBody>
      </p:sp>
      <p:sp>
        <p:nvSpPr>
          <p:cNvPr id="16" name="Content Placeholder 2"/>
          <p:cNvSpPr txBox="1">
            <a:spLocks/>
          </p:cNvSpPr>
          <p:nvPr/>
        </p:nvSpPr>
        <p:spPr>
          <a:xfrm>
            <a:off x="6575981" y="1538699"/>
            <a:ext cx="1262666" cy="27941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1050" dirty="0">
                <a:solidFill>
                  <a:srgbClr val="404040"/>
                </a:solidFill>
                <a:latin typeface="Segoe UI Semibold" panose="020B0702040204020203" pitchFamily="34" charset="0"/>
                <a:cs typeface="Segoe UI Semibold" panose="020B0702040204020203" pitchFamily="34" charset="0"/>
              </a:rPr>
              <a:t>Text Columns</a:t>
            </a:r>
            <a:endParaRPr lang="en-US" sz="1050" dirty="0">
              <a:solidFill>
                <a:srgbClr val="404040"/>
              </a:solidFill>
              <a:latin typeface="Segoe UI Light"/>
              <a:cs typeface="Segoe UI Light"/>
            </a:endParaRPr>
          </a:p>
        </p:txBody>
      </p:sp>
      <p:sp>
        <p:nvSpPr>
          <p:cNvPr id="17" name="Content Placeholder 2"/>
          <p:cNvSpPr txBox="1">
            <a:spLocks/>
          </p:cNvSpPr>
          <p:nvPr/>
        </p:nvSpPr>
        <p:spPr>
          <a:xfrm>
            <a:off x="5345984" y="5499632"/>
            <a:ext cx="1262666" cy="27941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1050" dirty="0">
                <a:solidFill>
                  <a:srgbClr val="404040"/>
                </a:solidFill>
                <a:latin typeface="Segoe UI Semibold" panose="020B0702040204020203" pitchFamily="34" charset="0"/>
                <a:cs typeface="Segoe UI Semibold" panose="020B0702040204020203" pitchFamily="34" charset="0"/>
              </a:rPr>
              <a:t>Background Image</a:t>
            </a:r>
            <a:endParaRPr lang="en-US" sz="1050" dirty="0">
              <a:solidFill>
                <a:srgbClr val="404040"/>
              </a:solidFill>
              <a:latin typeface="Segoe UI Light"/>
              <a:cs typeface="Segoe UI Light"/>
            </a:endParaRPr>
          </a:p>
        </p:txBody>
      </p:sp>
      <p:sp>
        <p:nvSpPr>
          <p:cNvPr id="18" name="Content Placeholder 2"/>
          <p:cNvSpPr txBox="1">
            <a:spLocks/>
          </p:cNvSpPr>
          <p:nvPr/>
        </p:nvSpPr>
        <p:spPr>
          <a:xfrm>
            <a:off x="6575980" y="5499632"/>
            <a:ext cx="1262666" cy="27941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1050" dirty="0">
                <a:solidFill>
                  <a:srgbClr val="404040"/>
                </a:solidFill>
                <a:latin typeface="Segoe UI Semibold" panose="020B0702040204020203" pitchFamily="34" charset="0"/>
                <a:cs typeface="Segoe UI Semibold" panose="020B0702040204020203" pitchFamily="34" charset="0"/>
              </a:rPr>
              <a:t>Background Image and  Text</a:t>
            </a:r>
            <a:endParaRPr lang="en-US" sz="1050" dirty="0">
              <a:solidFill>
                <a:srgbClr val="404040"/>
              </a:solidFill>
              <a:latin typeface="Segoe UI Light"/>
              <a:cs typeface="Segoe UI Light"/>
            </a:endParaRPr>
          </a:p>
        </p:txBody>
      </p:sp>
      <p:sp>
        <p:nvSpPr>
          <p:cNvPr id="19" name="Content Placeholder 2"/>
          <p:cNvSpPr txBox="1">
            <a:spLocks/>
          </p:cNvSpPr>
          <p:nvPr/>
        </p:nvSpPr>
        <p:spPr>
          <a:xfrm>
            <a:off x="4714651" y="2985440"/>
            <a:ext cx="711313" cy="477419"/>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1050" dirty="0">
                <a:solidFill>
                  <a:srgbClr val="404040"/>
                </a:solidFill>
                <a:latin typeface="Segoe UI Semibold" panose="020B0702040204020203" pitchFamily="34" charset="0"/>
                <a:cs typeface="Segoe UI Semibold" panose="020B0702040204020203" pitchFamily="34" charset="0"/>
              </a:rPr>
              <a:t>Inline Image and Text</a:t>
            </a:r>
          </a:p>
          <a:p>
            <a:pPr marL="0" indent="0" defTabSz="896386">
              <a:lnSpc>
                <a:spcPct val="100000"/>
              </a:lnSpc>
              <a:spcBef>
                <a:spcPts val="0"/>
              </a:spcBef>
              <a:buNone/>
            </a:pPr>
            <a:r>
              <a:rPr lang="en-US" sz="1050" dirty="0">
                <a:solidFill>
                  <a:srgbClr val="404040"/>
                </a:solidFill>
                <a:latin typeface="Segoe UI Semibold" panose="020B0702040204020203" pitchFamily="34" charset="0"/>
                <a:cs typeface="Segoe UI Semibold" panose="020B0702040204020203" pitchFamily="34" charset="0"/>
              </a:rPr>
              <a:t>Columns</a:t>
            </a:r>
            <a:endParaRPr lang="en-US" sz="1050" dirty="0">
              <a:solidFill>
                <a:srgbClr val="404040"/>
              </a:solidFill>
              <a:latin typeface="Segoe UI Light"/>
              <a:cs typeface="Segoe UI Light"/>
            </a:endParaRPr>
          </a:p>
        </p:txBody>
      </p:sp>
      <p:sp>
        <p:nvSpPr>
          <p:cNvPr id="20" name="Content Placeholder 2"/>
          <p:cNvSpPr txBox="1">
            <a:spLocks/>
          </p:cNvSpPr>
          <p:nvPr/>
        </p:nvSpPr>
        <p:spPr>
          <a:xfrm>
            <a:off x="10297434" y="2985440"/>
            <a:ext cx="711313" cy="477419"/>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1050" dirty="0">
                <a:solidFill>
                  <a:srgbClr val="404040"/>
                </a:solidFill>
                <a:latin typeface="Segoe UI Semibold" panose="020B0702040204020203" pitchFamily="34" charset="0"/>
                <a:cs typeface="Segoe UI Semibold" panose="020B0702040204020203" pitchFamily="34" charset="0"/>
              </a:rPr>
              <a:t>Inline Image and Text Groups</a:t>
            </a:r>
            <a:endParaRPr lang="en-US" sz="1050" dirty="0">
              <a:solidFill>
                <a:srgbClr val="404040"/>
              </a:solidFill>
              <a:latin typeface="Segoe UI Light"/>
              <a:cs typeface="Segoe UI Light"/>
            </a:endParaRPr>
          </a:p>
        </p:txBody>
      </p:sp>
      <p:sp>
        <p:nvSpPr>
          <p:cNvPr id="12" name="Title 11"/>
          <p:cNvSpPr>
            <a:spLocks noGrp="1"/>
          </p:cNvSpPr>
          <p:nvPr>
            <p:ph type="title"/>
          </p:nvPr>
        </p:nvSpPr>
        <p:spPr/>
        <p:txBody>
          <a:bodyPr/>
          <a:lstStyle/>
          <a:p>
            <a:r>
              <a:rPr lang="en-US" dirty="0">
                <a:solidFill>
                  <a:prstClr val="black">
                    <a:lumMod val="75000"/>
                    <a:lumOff val="25000"/>
                  </a:prstClr>
                </a:solidFill>
                <a:latin typeface="Segoe UI Light" panose="020B0502040204020203" pitchFamily="34" charset="0"/>
                <a:cs typeface="Segoe UI Light" panose="020B0502040204020203" pitchFamily="34" charset="0"/>
              </a:rPr>
              <a:t>Adaptive Tile Elements: </a:t>
            </a:r>
            <a:r>
              <a:rPr lang="en-US" dirty="0">
                <a:solidFill>
                  <a:srgbClr val="0078D7"/>
                </a:solidFill>
                <a:latin typeface="Segoe UI Light" panose="020B0502040204020203" pitchFamily="34" charset="0"/>
                <a:cs typeface="Segoe UI Light" panose="020B0502040204020203" pitchFamily="34" charset="0"/>
              </a:rPr>
              <a:t>Content </a:t>
            </a:r>
            <a:br>
              <a:rPr lang="en-US" dirty="0">
                <a:solidFill>
                  <a:srgbClr val="0078D7"/>
                </a:solidFill>
                <a:latin typeface="Segoe UI Light" panose="020B0502040204020203" pitchFamily="34" charset="0"/>
                <a:cs typeface="Segoe UI Light" panose="020B0502040204020203" pitchFamily="34" charset="0"/>
              </a:rPr>
            </a:br>
            <a:endParaRPr lang="en-US" dirty="0"/>
          </a:p>
        </p:txBody>
      </p:sp>
    </p:spTree>
    <p:extLst>
      <p:ext uri="{BB962C8B-B14F-4D97-AF65-F5344CB8AC3E}">
        <p14:creationId xmlns:p14="http://schemas.microsoft.com/office/powerpoint/2010/main" val="2297758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anim calcmode="lin" valueType="num">
                                      <p:cBhvr>
                                        <p:cTn id="66" dur="1000" fill="hold"/>
                                        <p:tgtEl>
                                          <p:spTgt spid="14"/>
                                        </p:tgtEl>
                                        <p:attrNameLst>
                                          <p:attrName>ppt_x</p:attrName>
                                        </p:attrNameLst>
                                      </p:cBhvr>
                                      <p:tavLst>
                                        <p:tav tm="0">
                                          <p:val>
                                            <p:strVal val="#ppt_x"/>
                                          </p:val>
                                        </p:tav>
                                        <p:tav tm="100000">
                                          <p:val>
                                            <p:strVal val="#ppt_x"/>
                                          </p:val>
                                        </p:tav>
                                      </p:tavLst>
                                    </p:anim>
                                    <p:anim calcmode="lin" valueType="num">
                                      <p:cBhvr>
                                        <p:cTn id="67" dur="1000" fill="hold"/>
                                        <p:tgtEl>
                                          <p:spTgt spid="14"/>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Toast and Action Center Principles</a:t>
            </a:r>
            <a:endParaRPr lang="nl-NL" dirty="0"/>
          </a:p>
        </p:txBody>
      </p:sp>
    </p:spTree>
    <p:extLst>
      <p:ext uri="{BB962C8B-B14F-4D97-AF65-F5344CB8AC3E}">
        <p14:creationId xmlns:p14="http://schemas.microsoft.com/office/powerpoint/2010/main" val="230034385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5376992"/>
          </a:xfrm>
          <a:prstGeom prst="rect">
            <a:avLst/>
          </a:prstGeom>
        </p:spPr>
        <p:txBody>
          <a:bodyPr>
            <a:normAutofit/>
          </a:bodyPr>
          <a:lstStyle/>
          <a:p>
            <a:pPr marL="0" indent="0">
              <a:buNone/>
            </a:pPr>
            <a:r>
              <a:rPr lang="en-US" dirty="0" smtClean="0">
                <a:latin typeface="Segoe UI Light" panose="020B0502040204020203" pitchFamily="34" charset="0"/>
                <a:cs typeface="Segoe UI Light" panose="020B0502040204020203" pitchFamily="34" charset="0"/>
              </a:rPr>
              <a:t>The same look and feel for the Windows family</a:t>
            </a:r>
          </a:p>
          <a:p>
            <a:pPr marL="236546" lvl="1"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Behaviors inherited from Windows Phone Toast and Action Center… and more</a:t>
            </a:r>
          </a:p>
          <a:p>
            <a:pPr marL="457112" lvl="1" indent="0">
              <a:buNone/>
            </a:pPr>
            <a:r>
              <a:rPr lang="en-US" dirty="0" smtClean="0">
                <a:latin typeface="Segoe UI Light" panose="020B0502040204020203" pitchFamily="34" charset="0"/>
                <a:cs typeface="Segoe UI Light" panose="020B0502040204020203" pitchFamily="34" charset="0"/>
              </a:rPr>
              <a:t>Toasts automatically go into Action Center</a:t>
            </a:r>
          </a:p>
          <a:p>
            <a:pPr marL="457112" lvl="1" indent="0">
              <a:buNone/>
            </a:pPr>
            <a:r>
              <a:rPr lang="en-US" dirty="0" smtClean="0">
                <a:solidFill>
                  <a:srgbClr val="0070C0"/>
                </a:solidFill>
                <a:latin typeface="Segoe UI Light" panose="020B0502040204020203" pitchFamily="34" charset="0"/>
                <a:cs typeface="Segoe UI Light" panose="020B0502040204020203" pitchFamily="34" charset="0"/>
              </a:rPr>
              <a:t>Toasts can be expanded to view the full content</a:t>
            </a:r>
          </a:p>
          <a:p>
            <a:pPr marL="457112" lvl="1" indent="0">
              <a:buNone/>
            </a:pPr>
            <a:r>
              <a:rPr lang="en-US" dirty="0" smtClean="0">
                <a:latin typeface="Segoe UI Light" panose="020B0502040204020203" pitchFamily="34" charset="0"/>
                <a:cs typeface="Segoe UI Light" panose="020B0502040204020203" pitchFamily="34" charset="0"/>
              </a:rPr>
              <a:t>Chase individual notifications</a:t>
            </a:r>
          </a:p>
          <a:p>
            <a:pPr marL="457112" lvl="1" indent="0">
              <a:buNone/>
            </a:pPr>
            <a:r>
              <a:rPr lang="en-US" dirty="0" smtClean="0">
                <a:latin typeface="Segoe UI Light" panose="020B0502040204020203" pitchFamily="34" charset="0"/>
                <a:cs typeface="Segoe UI Light" panose="020B0502040204020203" pitchFamily="34" charset="0"/>
              </a:rPr>
              <a:t>Clear all</a:t>
            </a:r>
          </a:p>
          <a:p>
            <a:pPr marL="457112" lvl="1" indent="0">
              <a:buNone/>
            </a:pPr>
            <a:r>
              <a:rPr lang="en-US" dirty="0" smtClean="0">
                <a:latin typeface="Segoe UI Light" panose="020B0502040204020203" pitchFamily="34" charset="0"/>
                <a:cs typeface="Segoe UI Light" panose="020B0502040204020203" pitchFamily="34" charset="0"/>
              </a:rPr>
              <a:t>Remove per app group</a:t>
            </a:r>
          </a:p>
          <a:p>
            <a:pPr marL="457112" lvl="1" indent="0">
              <a:buNone/>
            </a:pPr>
            <a:r>
              <a:rPr lang="en-US" dirty="0" smtClean="0">
                <a:solidFill>
                  <a:srgbClr val="0070C0"/>
                </a:solidFill>
                <a:latin typeface="Segoe UI Light" panose="020B0502040204020203" pitchFamily="34" charset="0"/>
                <a:cs typeface="Segoe UI Light" panose="020B0502040204020203" pitchFamily="34" charset="0"/>
              </a:rPr>
              <a:t>Remove individual notifications</a:t>
            </a:r>
          </a:p>
          <a:p>
            <a:pPr marL="457112" lvl="1" indent="0">
              <a:buNone/>
            </a:pPr>
            <a:r>
              <a:rPr lang="en-US" dirty="0" smtClean="0">
                <a:solidFill>
                  <a:srgbClr val="0070C0"/>
                </a:solidFill>
                <a:latin typeface="Segoe UI Light" panose="020B0502040204020203" pitchFamily="34" charset="0"/>
                <a:cs typeface="Segoe UI Light" panose="020B0502040204020203" pitchFamily="34" charset="0"/>
              </a:rPr>
              <a:t>Alarms and reminders can now be viewed inside Action Center</a:t>
            </a:r>
            <a:endParaRPr lang="en-US" dirty="0">
              <a:solidFill>
                <a:srgbClr val="0070C0"/>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Action Center in </a:t>
            </a:r>
            <a:r>
              <a:rPr lang="en-US" altLang="zh-CN" dirty="0" smtClean="0">
                <a:latin typeface="Segoe UI Light" panose="020B0502040204020203" pitchFamily="34" charset="0"/>
                <a:cs typeface="Segoe UI Light" panose="020B0502040204020203" pitchFamily="34" charset="0"/>
              </a:rPr>
              <a:t>Windows 10</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5752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Toast Basics</a:t>
            </a:r>
            <a:endParaRPr lang="nl-NL" dirty="0"/>
          </a:p>
        </p:txBody>
      </p:sp>
    </p:spTree>
    <p:extLst>
      <p:ext uri="{BB962C8B-B14F-4D97-AF65-F5344CB8AC3E}">
        <p14:creationId xmlns:p14="http://schemas.microsoft.com/office/powerpoint/2010/main" val="313084271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App Lifecycle</a:t>
            </a:r>
          </a:p>
        </p:txBody>
      </p:sp>
    </p:spTree>
    <p:extLst>
      <p:ext uri="{BB962C8B-B14F-4D97-AF65-F5344CB8AC3E}">
        <p14:creationId xmlns:p14="http://schemas.microsoft.com/office/powerpoint/2010/main" val="7071923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p:cNvSpPr txBox="1">
            <a:spLocks/>
          </p:cNvSpPr>
          <p:nvPr/>
        </p:nvSpPr>
        <p:spPr>
          <a:xfrm>
            <a:off x="4228448" y="1373442"/>
            <a:ext cx="5005039" cy="188181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Adaptive and Interactive Toast Template (Windows App)</a:t>
            </a:r>
            <a:r>
              <a:rPr lang="en-US" sz="1200" dirty="0">
                <a:solidFill>
                  <a:srgbClr val="404040"/>
                </a:solidFill>
                <a:latin typeface="Segoe UI Light"/>
                <a:cs typeface="Segoe UI Light"/>
              </a:rPr>
              <a:t/>
            </a:r>
            <a:br>
              <a:rPr lang="en-US" sz="1200" dirty="0">
                <a:solidFill>
                  <a:srgbClr val="404040"/>
                </a:solidFill>
                <a:latin typeface="Segoe UI Light"/>
                <a:cs typeface="Segoe UI Light"/>
              </a:rPr>
            </a:br>
            <a:r>
              <a:rPr lang="en-US" sz="1200" dirty="0">
                <a:solidFill>
                  <a:srgbClr val="404040"/>
                </a:solidFill>
                <a:latin typeface="Segoe UI Light"/>
                <a:cs typeface="Segoe UI Light"/>
              </a:rPr>
              <a:t>The adaptive toast template is our most flexible toast we’ve ever had. This template allows you to put the content you want on the toast, how you want it, and have it work across all of Windows phone, tablet, and PC devices.  It allows you to add interactivity to quickly reply to a message, accept an invite, like something on a social network, or snooze an alarm.</a:t>
            </a:r>
          </a:p>
        </p:txBody>
      </p:sp>
      <p:sp>
        <p:nvSpPr>
          <p:cNvPr id="27" name="Content Placeholder 2"/>
          <p:cNvSpPr txBox="1">
            <a:spLocks/>
          </p:cNvSpPr>
          <p:nvPr/>
        </p:nvSpPr>
        <p:spPr>
          <a:xfrm>
            <a:off x="457001" y="1373442"/>
            <a:ext cx="3540756" cy="188181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Legacy Templates</a:t>
            </a:r>
            <a:r>
              <a:rPr lang="en-US" sz="1200" dirty="0">
                <a:solidFill>
                  <a:srgbClr val="404040"/>
                </a:solidFill>
                <a:latin typeface="Segoe UI Light"/>
                <a:cs typeface="Segoe UI Light"/>
              </a:rPr>
              <a:t/>
            </a:r>
            <a:br>
              <a:rPr lang="en-US" sz="1200" dirty="0">
                <a:solidFill>
                  <a:srgbClr val="404040"/>
                </a:solidFill>
                <a:latin typeface="Segoe UI Light"/>
                <a:cs typeface="Segoe UI Light"/>
              </a:rPr>
            </a:br>
            <a:r>
              <a:rPr lang="en-US" sz="1200" dirty="0">
                <a:solidFill>
                  <a:srgbClr val="404040"/>
                </a:solidFill>
                <a:latin typeface="Segoe UI Light"/>
                <a:cs typeface="Segoe UI Light"/>
              </a:rPr>
              <a:t>If there is a template that already meets your needs perfectly, feel free to use the legacy template catalog. There are 8 different templates available for use and previously Windows only template features, like inline images, are now fully working on Windows Phone. </a:t>
            </a:r>
          </a:p>
        </p:txBody>
      </p:sp>
      <p:sp>
        <p:nvSpPr>
          <p:cNvPr id="13" name="Title 12"/>
          <p:cNvSpPr>
            <a:spLocks noGrp="1"/>
          </p:cNvSpPr>
          <p:nvPr>
            <p:ph type="title"/>
          </p:nvPr>
        </p:nvSpPr>
        <p:spPr/>
        <p:txBody>
          <a:bodyPr/>
          <a:lstStyle/>
          <a:p>
            <a:r>
              <a:rPr lang="en-US" dirty="0" smtClean="0"/>
              <a:t>Toast Templates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8" y="3058355"/>
            <a:ext cx="3342736" cy="78141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28" y="3974827"/>
            <a:ext cx="3348418" cy="782747"/>
          </a:xfrm>
          <a:prstGeom prst="rect">
            <a:avLst/>
          </a:prstGeom>
        </p:spPr>
      </p:pic>
      <p:sp>
        <p:nvSpPr>
          <p:cNvPr id="2" name="TextBox 4"/>
          <p:cNvSpPr txBox="1"/>
          <p:nvPr/>
        </p:nvSpPr>
        <p:spPr>
          <a:xfrm>
            <a:off x="4228448" y="2707361"/>
            <a:ext cx="911277"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404040"/>
                    </a:gs>
                    <a:gs pos="30000">
                      <a:srgbClr val="404040"/>
                    </a:gs>
                  </a:gsLst>
                  <a:lin ang="5400000" scaled="0"/>
                </a:gradFill>
                <a:latin typeface="Segoe UI"/>
              </a:rPr>
              <a:t>Desktop</a:t>
            </a:r>
          </a:p>
        </p:txBody>
      </p:sp>
      <p:sp>
        <p:nvSpPr>
          <p:cNvPr id="15" name="TextBox 5"/>
          <p:cNvSpPr txBox="1"/>
          <p:nvPr/>
        </p:nvSpPr>
        <p:spPr>
          <a:xfrm>
            <a:off x="4228449" y="4757574"/>
            <a:ext cx="824090"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404040"/>
                    </a:gs>
                    <a:gs pos="30000">
                      <a:srgbClr val="404040"/>
                    </a:gs>
                  </a:gsLst>
                  <a:lin ang="5400000" scaled="0"/>
                </a:gradFill>
                <a:latin typeface="Segoe UI"/>
              </a:rPr>
              <a:t>Mobile</a:t>
            </a:r>
          </a:p>
        </p:txBody>
      </p:sp>
      <p:grpSp>
        <p:nvGrpSpPr>
          <p:cNvPr id="11" name="Group 10"/>
          <p:cNvGrpSpPr/>
          <p:nvPr/>
        </p:nvGrpSpPr>
        <p:grpSpPr>
          <a:xfrm>
            <a:off x="4375886" y="3048083"/>
            <a:ext cx="2047047" cy="1535900"/>
            <a:chOff x="4463630" y="3108707"/>
            <a:chExt cx="2088095" cy="1566698"/>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3630" y="3108707"/>
              <a:ext cx="2088095" cy="156669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3217" y="3651276"/>
              <a:ext cx="1878508" cy="760386"/>
            </a:xfrm>
            <a:prstGeom prst="rect">
              <a:avLst/>
            </a:prstGeom>
          </p:spPr>
        </p:pic>
      </p:grpSp>
      <p:grpSp>
        <p:nvGrpSpPr>
          <p:cNvPr id="17" name="Group 16"/>
          <p:cNvGrpSpPr/>
          <p:nvPr/>
        </p:nvGrpSpPr>
        <p:grpSpPr>
          <a:xfrm>
            <a:off x="6629034" y="3055703"/>
            <a:ext cx="2040224" cy="1528280"/>
            <a:chOff x="6761959" y="3116479"/>
            <a:chExt cx="2081135" cy="1558925"/>
          </a:xfrm>
        </p:grpSpPr>
        <p:pic>
          <p:nvPicPr>
            <p:cNvPr id="18" name="Picture 17" descr="http://osguni/AssetsThreshold/00/00/00/00/00/0A/2C_Desktop_Desktop_5Color.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1959" y="3116479"/>
              <a:ext cx="2078355" cy="1558925"/>
            </a:xfrm>
            <a:prstGeom prst="rect">
              <a:avLst/>
            </a:prstGeom>
            <a:noFill/>
            <a:ln>
              <a:solidFill>
                <a:schemeClr val="bg1">
                  <a:lumMod val="65000"/>
                </a:schemeClr>
              </a:solidFill>
            </a:ln>
          </p:spPr>
        </p:pic>
        <p:pic>
          <p:nvPicPr>
            <p:cNvPr id="12" name="Picture 11"/>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968574" y="3635221"/>
              <a:ext cx="1874520" cy="777240"/>
            </a:xfrm>
            <a:prstGeom prst="rect">
              <a:avLst/>
            </a:prstGeom>
          </p:spPr>
        </p:pic>
      </p:grpSp>
      <p:grpSp>
        <p:nvGrpSpPr>
          <p:cNvPr id="19" name="Group 18"/>
          <p:cNvGrpSpPr/>
          <p:nvPr/>
        </p:nvGrpSpPr>
        <p:grpSpPr>
          <a:xfrm>
            <a:off x="8897224" y="3048083"/>
            <a:ext cx="2027134" cy="1520959"/>
            <a:chOff x="9075631" y="3108707"/>
            <a:chExt cx="2067782" cy="1551457"/>
          </a:xfrm>
        </p:grpSpPr>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75631" y="3108707"/>
              <a:ext cx="2067782" cy="1551457"/>
            </a:xfrm>
            <a:prstGeom prst="rect">
              <a:avLst/>
            </a:prstGeom>
          </p:spPr>
        </p:pic>
        <p:pic>
          <p:nvPicPr>
            <p:cNvPr id="14" name="Picture 13"/>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9276815" y="3626376"/>
              <a:ext cx="1865376" cy="768096"/>
            </a:xfrm>
            <a:prstGeom prst="rect">
              <a:avLst/>
            </a:prstGeom>
          </p:spPr>
        </p:pic>
      </p:grpSp>
      <p:grpSp>
        <p:nvGrpSpPr>
          <p:cNvPr id="25" name="Group 24"/>
          <p:cNvGrpSpPr/>
          <p:nvPr/>
        </p:nvGrpSpPr>
        <p:grpSpPr>
          <a:xfrm>
            <a:off x="4375885" y="5139740"/>
            <a:ext cx="2034267" cy="1131052"/>
            <a:chOff x="4463630" y="5242306"/>
            <a:chExt cx="2075058" cy="1153732"/>
          </a:xfrm>
        </p:grpSpPr>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63630" y="5242306"/>
              <a:ext cx="2075058" cy="1153732"/>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63630" y="5245336"/>
              <a:ext cx="2075058" cy="924093"/>
            </a:xfrm>
            <a:prstGeom prst="rect">
              <a:avLst/>
            </a:prstGeom>
          </p:spPr>
        </p:pic>
      </p:grpSp>
      <p:grpSp>
        <p:nvGrpSpPr>
          <p:cNvPr id="24" name="Group 23"/>
          <p:cNvGrpSpPr/>
          <p:nvPr/>
        </p:nvGrpSpPr>
        <p:grpSpPr>
          <a:xfrm>
            <a:off x="6629034" y="5139740"/>
            <a:ext cx="2082299" cy="1127938"/>
            <a:chOff x="6761959" y="5242306"/>
            <a:chExt cx="2124053" cy="1150556"/>
          </a:xfrm>
        </p:grpSpPr>
        <p:pic>
          <p:nvPicPr>
            <p:cNvPr id="8" name="Picture 7"/>
            <p:cNvPicPr>
              <a:picLocks noChangeAspect="1"/>
            </p:cNvPicPr>
            <p:nvPr/>
          </p:nvPicPr>
          <p:blipFill rotWithShape="1">
            <a:blip r:embed="rId12" cstate="print">
              <a:extLst>
                <a:ext uri="{28A0092B-C50C-407E-A947-70E740481C1C}">
                  <a14:useLocalDpi xmlns:a14="http://schemas.microsoft.com/office/drawing/2010/main" val="0"/>
                </a:ext>
              </a:extLst>
            </a:blip>
            <a:srcRect b="69523"/>
            <a:stretch/>
          </p:blipFill>
          <p:spPr>
            <a:xfrm>
              <a:off x="6761959" y="5242306"/>
              <a:ext cx="2124053" cy="1150556"/>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61959" y="5242307"/>
              <a:ext cx="2124053" cy="971400"/>
            </a:xfrm>
            <a:prstGeom prst="rect">
              <a:avLst/>
            </a:prstGeom>
          </p:spPr>
        </p:pic>
      </p:grpSp>
      <p:grpSp>
        <p:nvGrpSpPr>
          <p:cNvPr id="23" name="Group 22"/>
          <p:cNvGrpSpPr/>
          <p:nvPr/>
        </p:nvGrpSpPr>
        <p:grpSpPr>
          <a:xfrm>
            <a:off x="8898115" y="5139740"/>
            <a:ext cx="2015442" cy="1120586"/>
            <a:chOff x="9076540" y="5242306"/>
            <a:chExt cx="2055856" cy="1143056"/>
          </a:xfrm>
        </p:grpSpPr>
        <p:pic>
          <p:nvPicPr>
            <p:cNvPr id="9"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76540" y="5242306"/>
              <a:ext cx="2055856" cy="1143056"/>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84662" y="5250322"/>
              <a:ext cx="2047734" cy="936497"/>
            </a:xfrm>
            <a:prstGeom prst="rect">
              <a:avLst/>
            </a:prstGeom>
          </p:spPr>
        </p:pic>
      </p:grpSp>
    </p:spTree>
    <p:extLst>
      <p:ext uri="{BB962C8B-B14F-4D97-AF65-F5344CB8AC3E}">
        <p14:creationId xmlns:p14="http://schemas.microsoft.com/office/powerpoint/2010/main" val="949817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and Interactive Toast Templates</a:t>
            </a:r>
            <a:endParaRPr lang="nl-NL" dirty="0"/>
          </a:p>
        </p:txBody>
      </p:sp>
    </p:spTree>
    <p:extLst>
      <p:ext uri="{BB962C8B-B14F-4D97-AF65-F5344CB8AC3E}">
        <p14:creationId xmlns:p14="http://schemas.microsoft.com/office/powerpoint/2010/main" val="351987601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Image Toast Image Header"/>
          <p:cNvSpPr txBox="1">
            <a:spLocks/>
          </p:cNvSpPr>
          <p:nvPr/>
        </p:nvSpPr>
        <p:spPr>
          <a:xfrm>
            <a:off x="523084" y="2170308"/>
            <a:ext cx="3940820" cy="26328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500" dirty="0">
                <a:solidFill>
                  <a:srgbClr val="404040"/>
                </a:solidFill>
                <a:latin typeface="Segoe UI Light"/>
                <a:cs typeface="Segoe UI Light"/>
              </a:rPr>
              <a:t>Show more content? </a:t>
            </a:r>
          </a:p>
        </p:txBody>
      </p:sp>
      <p:sp>
        <p:nvSpPr>
          <p:cNvPr id="24" name="Image Toast XML Title"/>
          <p:cNvSpPr txBox="1"/>
          <p:nvPr/>
        </p:nvSpPr>
        <p:spPr>
          <a:xfrm>
            <a:off x="5797192" y="2347443"/>
            <a:ext cx="5154443"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XML SAMPLE 1</a:t>
            </a:r>
          </a:p>
        </p:txBody>
      </p:sp>
      <p:pic>
        <p:nvPicPr>
          <p:cNvPr id="7" name="Image Toast Expanded"/>
          <p:cNvPicPr>
            <a:picLocks noChangeAspect="1"/>
          </p:cNvPicPr>
          <p:nvPr/>
        </p:nvPicPr>
        <p:blipFill>
          <a:blip r:embed="rId3"/>
          <a:stretch>
            <a:fillRect/>
          </a:stretch>
        </p:blipFill>
        <p:spPr>
          <a:xfrm>
            <a:off x="523083" y="3777254"/>
            <a:ext cx="4097750" cy="2099597"/>
          </a:xfrm>
          <a:prstGeom prst="rect">
            <a:avLst/>
          </a:prstGeom>
        </p:spPr>
      </p:pic>
      <p:pic>
        <p:nvPicPr>
          <p:cNvPr id="8" name="Image Toast Collapsed"/>
          <p:cNvPicPr>
            <a:picLocks noChangeAspect="1"/>
          </p:cNvPicPr>
          <p:nvPr/>
        </p:nvPicPr>
        <p:blipFill>
          <a:blip r:embed="rId4"/>
          <a:stretch>
            <a:fillRect/>
          </a:stretch>
        </p:blipFill>
        <p:spPr>
          <a:xfrm>
            <a:off x="523083" y="2592100"/>
            <a:ext cx="4097750" cy="1066706"/>
          </a:xfrm>
          <a:prstGeom prst="rect">
            <a:avLst/>
          </a:prstGeom>
        </p:spPr>
      </p:pic>
      <p:sp>
        <p:nvSpPr>
          <p:cNvPr id="9" name="Image Toast XML"/>
          <p:cNvSpPr txBox="1"/>
          <p:nvPr/>
        </p:nvSpPr>
        <p:spPr>
          <a:xfrm>
            <a:off x="5797192" y="3055490"/>
            <a:ext cx="4994828" cy="2537518"/>
          </a:xfrm>
          <a:prstGeom prst="rect">
            <a:avLst/>
          </a:prstGeom>
          <a:noFill/>
        </p:spPr>
        <p:txBody>
          <a:bodyPr wrap="none" lIns="179285" tIns="143428" rIns="179285" bIns="143428" rtlCol="0">
            <a:spAutoFit/>
          </a:bodyPr>
          <a:lstStyle/>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 template=“</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ToastGeneric</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&lt;image placement=“</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appLogoOverride</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src</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=“Torrance Shum.png” /&gt;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&lt;text&gt;Torrance Shum&lt;/text&gt;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&lt;text&gt;Media content attached.&lt;/text&gt;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&lt;image placement=“inline”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src</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=“attachment.png” /&gt;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&lt;text&gt;Hey check out this photo. Isn’t it awesome?&lt;/text&gt;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p:txBody>
      </p:sp>
      <p:sp>
        <p:nvSpPr>
          <p:cNvPr id="6" name="Slide text"/>
          <p:cNvSpPr txBox="1">
            <a:spLocks/>
          </p:cNvSpPr>
          <p:nvPr/>
        </p:nvSpPr>
        <p:spPr>
          <a:xfrm>
            <a:off x="215146" y="1142819"/>
            <a:ext cx="10960595" cy="153517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t>Content adapts with the toast</a:t>
            </a:r>
            <a:b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1500" dirty="0">
                <a:solidFill>
                  <a:srgbClr val="404040"/>
                </a:solidFill>
                <a:latin typeface="Segoe UI Light"/>
                <a:cs typeface="Segoe UI Light"/>
              </a:rPr>
              <a:t>The new adaptive toast template works similarly to universal app patterns by allowing your content to adapt depending on the toast’s size and state. As you design your toasts it is important to keep in mind how you want your content to adapt to the toasts size. </a:t>
            </a:r>
            <a:endParaRPr lang="en-US" sz="2000" dirty="0">
              <a:solidFill>
                <a:srgbClr val="000000"/>
              </a:solidFill>
              <a:latin typeface="Segoe UI Light" charset="0"/>
              <a:cs typeface="Segoe UI Light" charset="0"/>
            </a:endParaRPr>
          </a:p>
          <a:p>
            <a:pPr marL="0" indent="0" defTabSz="896386">
              <a:lnSpc>
                <a:spcPct val="100000"/>
              </a:lnSpc>
              <a:spcBef>
                <a:spcPts val="0"/>
              </a:spcBef>
              <a:buNone/>
            </a:pPr>
            <a:endParaRPr lang="en-US" sz="2000" dirty="0">
              <a:solidFill>
                <a:prstClr val="black">
                  <a:lumMod val="75000"/>
                  <a:lumOff val="25000"/>
                </a:prstClr>
              </a:solidFill>
              <a:latin typeface="Segoe UI Light" panose="020B0502040204020203" pitchFamily="34" charset="0"/>
              <a:cs typeface="Segoe UI Light" panose="020B0502040204020203" pitchFamily="34" charset="0"/>
            </a:endParaRPr>
          </a:p>
          <a:p>
            <a:pPr marL="0" indent="0" defTabSz="896386">
              <a:lnSpc>
                <a:spcPct val="100000"/>
              </a:lnSpc>
              <a:spcBef>
                <a:spcPts val="0"/>
              </a:spcBef>
              <a:buNone/>
            </a:pPr>
            <a:endParaRPr lang="en-US" sz="20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3" name="Slide Title"/>
          <p:cNvSpPr>
            <a:spLocks noGrp="1"/>
          </p:cNvSpPr>
          <p:nvPr>
            <p:ph type="title"/>
          </p:nvPr>
        </p:nvSpPr>
        <p:spPr/>
        <p:txBody>
          <a:bodyPr/>
          <a:lstStyle/>
          <a:p>
            <a:r>
              <a:rPr lang="en-US" dirty="0" smtClean="0"/>
              <a:t>Adaptive Toast Template</a:t>
            </a:r>
            <a:endParaRPr lang="en-US" dirty="0"/>
          </a:p>
        </p:txBody>
      </p:sp>
    </p:spTree>
    <p:extLst>
      <p:ext uri="{BB962C8B-B14F-4D97-AF65-F5344CB8AC3E}">
        <p14:creationId xmlns:p14="http://schemas.microsoft.com/office/powerpoint/2010/main" val="1928931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anim calcmode="lin" valueType="num">
                                      <p:cBhvr>
                                        <p:cTn id="11" dur="500" fill="hold"/>
                                        <p:tgtEl>
                                          <p:spTgt spid="8"/>
                                        </p:tgtEl>
                                        <p:attrNameLst>
                                          <p:attrName>ppt_x</p:attrName>
                                        </p:attrNameLst>
                                      </p:cBhvr>
                                      <p:tavLst>
                                        <p:tav tm="0">
                                          <p:val>
                                            <p:strVal val="#ppt_x"/>
                                          </p:val>
                                        </p:tav>
                                        <p:tav tm="100000">
                                          <p:val>
                                            <p:strVal val="#ppt_x"/>
                                          </p:val>
                                        </p:tav>
                                      </p:tavLst>
                                    </p:anim>
                                    <p:anim calcmode="lin" valueType="num">
                                      <p:cBhvr>
                                        <p:cTn id="12" dur="500" fill="hold"/>
                                        <p:tgtEl>
                                          <p:spTgt spid="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anim calcmode="lin" valueType="num">
                                      <p:cBhvr>
                                        <p:cTn id="16" dur="500" fill="hold"/>
                                        <p:tgtEl>
                                          <p:spTgt spid="7"/>
                                        </p:tgtEl>
                                        <p:attrNameLst>
                                          <p:attrName>ppt_x</p:attrName>
                                        </p:attrNameLst>
                                      </p:cBhvr>
                                      <p:tavLst>
                                        <p:tav tm="0">
                                          <p:val>
                                            <p:strVal val="#ppt_x"/>
                                          </p:val>
                                        </p:tav>
                                        <p:tav tm="100000">
                                          <p:val>
                                            <p:strVal val="#ppt_x"/>
                                          </p:val>
                                        </p:tav>
                                      </p:tavLst>
                                    </p:anim>
                                    <p:anim calcmode="lin" valueType="num">
                                      <p:cBhvr>
                                        <p:cTn id="17" dur="500" fill="hold"/>
                                        <p:tgtEl>
                                          <p:spTgt spid="7"/>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rtana XML Title"/>
          <p:cNvSpPr txBox="1"/>
          <p:nvPr/>
        </p:nvSpPr>
        <p:spPr>
          <a:xfrm>
            <a:off x="4444848" y="2062471"/>
            <a:ext cx="5154443"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XML SAMPLE 2</a:t>
            </a:r>
          </a:p>
        </p:txBody>
      </p:sp>
      <p:sp>
        <p:nvSpPr>
          <p:cNvPr id="22" name="Cortana Image Header"/>
          <p:cNvSpPr txBox="1">
            <a:spLocks/>
          </p:cNvSpPr>
          <p:nvPr/>
        </p:nvSpPr>
        <p:spPr>
          <a:xfrm>
            <a:off x="504028" y="2170309"/>
            <a:ext cx="3940820" cy="26328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500" dirty="0">
                <a:solidFill>
                  <a:srgbClr val="404040"/>
                </a:solidFill>
                <a:latin typeface="Segoe UI Light"/>
                <a:cs typeface="Segoe UI Light"/>
              </a:rPr>
              <a:t>Want actions? </a:t>
            </a:r>
          </a:p>
        </p:txBody>
      </p:sp>
      <p:sp>
        <p:nvSpPr>
          <p:cNvPr id="33" name="Cortana XML"/>
          <p:cNvSpPr txBox="1"/>
          <p:nvPr/>
        </p:nvSpPr>
        <p:spPr>
          <a:xfrm>
            <a:off x="4444849" y="2529210"/>
            <a:ext cx="6506786" cy="4176812"/>
          </a:xfrm>
          <a:prstGeom prst="rect">
            <a:avLst/>
          </a:prstGeom>
          <a:noFill/>
        </p:spPr>
        <p:txBody>
          <a:bodyPr wrap="square" lIns="179285" tIns="143428" rIns="179285" bIns="143428" rtlCol="0">
            <a:spAutoFit/>
          </a:bodyPr>
          <a:lstStyle/>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 template=“</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ToastGeneric</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&lt;text&gt;Time to leave&lt;/text&gt;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&lt;text&gt;With traffic…&lt;/text&gt;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&lt;image placement=“inline”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src</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=“map.png” /&gt;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&lt;actions&gt;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&lt;input title=“Snooze for” id="</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snoozeTime</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type="selections"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defaultSelection</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=“5"&gt;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&lt;selection id="5" content="5 minutes" /&gt;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&lt;selection id="10" content="10 minutes" /&gt;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&lt;selection id="20" content="20 minutes" /&gt;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&lt;/input&gt;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&lt;action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activationType</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="system" arguments="snooze" hint-</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inputId</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snoozeTime</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content=""/&gt;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&lt;action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activationType</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="system" arguments="dismiss" content=""/&gt;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&lt;/actions&gt;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p:txBody>
      </p:sp>
      <p:pic>
        <p:nvPicPr>
          <p:cNvPr id="12" name="Cortana Reminder"/>
          <p:cNvPicPr>
            <a:picLocks noChangeAspect="1"/>
          </p:cNvPicPr>
          <p:nvPr/>
        </p:nvPicPr>
        <p:blipFill>
          <a:blip r:embed="rId3"/>
          <a:stretch>
            <a:fillRect/>
          </a:stretch>
        </p:blipFill>
        <p:spPr>
          <a:xfrm>
            <a:off x="504028" y="2541427"/>
            <a:ext cx="2995895" cy="3918769"/>
          </a:xfrm>
          <a:prstGeom prst="rect">
            <a:avLst/>
          </a:prstGeom>
        </p:spPr>
      </p:pic>
      <p:sp>
        <p:nvSpPr>
          <p:cNvPr id="6" name="Slide text"/>
          <p:cNvSpPr txBox="1">
            <a:spLocks/>
          </p:cNvSpPr>
          <p:nvPr/>
        </p:nvSpPr>
        <p:spPr>
          <a:xfrm>
            <a:off x="215146" y="1142819"/>
            <a:ext cx="10960595" cy="153517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t>Content adapts with the toast</a:t>
            </a:r>
            <a:b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1500" dirty="0">
                <a:solidFill>
                  <a:srgbClr val="404040"/>
                </a:solidFill>
                <a:latin typeface="Segoe UI Light"/>
                <a:cs typeface="Segoe UI Light"/>
              </a:rPr>
              <a:t>The new adaptive toast template works similarly to universal app patterns by allowing your content to adapt depending on the toast’s size and state. As you design your toasts it is important to keep in mind how you want your content to adapt to the toasts size. </a:t>
            </a:r>
            <a:endParaRPr lang="en-US" sz="2000" dirty="0">
              <a:solidFill>
                <a:srgbClr val="000000"/>
              </a:solidFill>
              <a:latin typeface="Segoe UI Light" charset="0"/>
              <a:cs typeface="Segoe UI Light" charset="0"/>
            </a:endParaRPr>
          </a:p>
          <a:p>
            <a:pPr marL="0" indent="0" defTabSz="896386">
              <a:lnSpc>
                <a:spcPct val="100000"/>
              </a:lnSpc>
              <a:spcBef>
                <a:spcPts val="0"/>
              </a:spcBef>
              <a:buNone/>
            </a:pPr>
            <a:endParaRPr lang="en-US" sz="2000" dirty="0">
              <a:solidFill>
                <a:prstClr val="black">
                  <a:lumMod val="75000"/>
                  <a:lumOff val="25000"/>
                </a:prstClr>
              </a:solidFill>
              <a:latin typeface="Segoe UI Light" panose="020B0502040204020203" pitchFamily="34" charset="0"/>
              <a:cs typeface="Segoe UI Light" panose="020B0502040204020203" pitchFamily="34" charset="0"/>
            </a:endParaRPr>
          </a:p>
          <a:p>
            <a:pPr marL="0" indent="0" defTabSz="896386">
              <a:lnSpc>
                <a:spcPct val="100000"/>
              </a:lnSpc>
              <a:spcBef>
                <a:spcPts val="0"/>
              </a:spcBef>
              <a:buNone/>
            </a:pPr>
            <a:endParaRPr lang="en-US" sz="20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3" name="Slide Title"/>
          <p:cNvSpPr>
            <a:spLocks noGrp="1"/>
          </p:cNvSpPr>
          <p:nvPr>
            <p:ph type="title"/>
          </p:nvPr>
        </p:nvSpPr>
        <p:spPr/>
        <p:txBody>
          <a:bodyPr/>
          <a:lstStyle/>
          <a:p>
            <a:r>
              <a:rPr lang="en-US" dirty="0" smtClean="0"/>
              <a:t>Adaptive Toast Template</a:t>
            </a:r>
            <a:endParaRPr lang="en-US" dirty="0"/>
          </a:p>
        </p:txBody>
      </p:sp>
    </p:spTree>
    <p:extLst>
      <p:ext uri="{BB962C8B-B14F-4D97-AF65-F5344CB8AC3E}">
        <p14:creationId xmlns:p14="http://schemas.microsoft.com/office/powerpoint/2010/main" val="476524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essaging Image Header"/>
          <p:cNvSpPr txBox="1">
            <a:spLocks/>
          </p:cNvSpPr>
          <p:nvPr/>
        </p:nvSpPr>
        <p:spPr>
          <a:xfrm>
            <a:off x="513556" y="2170308"/>
            <a:ext cx="3940820" cy="26328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1500" dirty="0">
                <a:solidFill>
                  <a:srgbClr val="404040"/>
                </a:solidFill>
                <a:latin typeface="Segoe UI Light"/>
                <a:cs typeface="Segoe UI Light"/>
              </a:rPr>
              <a:t>More interactivity!</a:t>
            </a:r>
          </a:p>
        </p:txBody>
      </p:sp>
      <p:sp>
        <p:nvSpPr>
          <p:cNvPr id="20" name="Messaging XML Title"/>
          <p:cNvSpPr txBox="1"/>
          <p:nvPr/>
        </p:nvSpPr>
        <p:spPr>
          <a:xfrm>
            <a:off x="5797192" y="2347443"/>
            <a:ext cx="5154443"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XML SAMPLE 3</a:t>
            </a:r>
          </a:p>
        </p:txBody>
      </p:sp>
      <p:pic>
        <p:nvPicPr>
          <p:cNvPr id="15" name="Messaging Toast"/>
          <p:cNvPicPr>
            <a:picLocks noChangeAspect="1"/>
          </p:cNvPicPr>
          <p:nvPr/>
        </p:nvPicPr>
        <p:blipFill>
          <a:blip r:embed="rId3"/>
          <a:stretch>
            <a:fillRect/>
          </a:stretch>
        </p:blipFill>
        <p:spPr>
          <a:xfrm>
            <a:off x="513555" y="2532575"/>
            <a:ext cx="4705068" cy="3721482"/>
          </a:xfrm>
          <a:prstGeom prst="rect">
            <a:avLst/>
          </a:prstGeom>
        </p:spPr>
      </p:pic>
      <p:sp>
        <p:nvSpPr>
          <p:cNvPr id="34" name="Messaging XML"/>
          <p:cNvSpPr txBox="1"/>
          <p:nvPr/>
        </p:nvSpPr>
        <p:spPr>
          <a:xfrm>
            <a:off x="5797192" y="3009459"/>
            <a:ext cx="5910992" cy="3095713"/>
          </a:xfrm>
          <a:prstGeom prst="rect">
            <a:avLst/>
          </a:prstGeom>
          <a:noFill/>
        </p:spPr>
        <p:txBody>
          <a:bodyPr wrap="square" lIns="179285" tIns="143428" rIns="179285" bIns="143428" rtlCol="0">
            <a:spAutoFit/>
          </a:bodyPr>
          <a:lstStyle/>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 template=“</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ToastGeneric</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&lt;text&gt;Torrance Shum&lt;/text&gt;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&lt;text&gt;This is…&lt;/text&gt;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&lt;image placement=“</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appLogoOverride</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src</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=“Torrance.png” /&gt;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&lt;actions&gt;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&lt;input id=“1" type=“text“ /&gt;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&lt;action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activationType</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=“background" arguments=“</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quickReply</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hint-</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inputId</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=“1" content="" </a:t>
            </a:r>
            <a:r>
              <a:rPr lang="en-US" sz="98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imageUri</a:t>
            </a: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=“send.png” /&gt;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&lt;/actions&gt;</a:t>
            </a:r>
          </a:p>
          <a:p>
            <a:pPr defTabSz="914367">
              <a:lnSpc>
                <a:spcPct val="90000"/>
              </a:lnSpc>
              <a:spcAft>
                <a:spcPts val="588"/>
              </a:spcAft>
            </a:pPr>
            <a:r>
              <a:rPr lang="en-US" sz="98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p:txBody>
      </p:sp>
      <p:sp>
        <p:nvSpPr>
          <p:cNvPr id="6" name="Slide text"/>
          <p:cNvSpPr txBox="1">
            <a:spLocks/>
          </p:cNvSpPr>
          <p:nvPr/>
        </p:nvSpPr>
        <p:spPr>
          <a:xfrm>
            <a:off x="215146" y="1142819"/>
            <a:ext cx="10960595" cy="153517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t>Content adapts with the toast</a:t>
            </a:r>
            <a:br>
              <a:rPr lang="en-US" sz="20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1500" dirty="0">
                <a:solidFill>
                  <a:srgbClr val="404040"/>
                </a:solidFill>
                <a:latin typeface="Segoe UI Light"/>
                <a:cs typeface="Segoe UI Light"/>
              </a:rPr>
              <a:t>The new adaptive toast template works similarly to universal app patterns by allowing your content to adapt depending on the toast’s size and state. As you design your toasts it is important to keep in mind how you want your content to adapt to the toasts size. </a:t>
            </a:r>
            <a:endParaRPr lang="en-US" sz="2000" dirty="0">
              <a:solidFill>
                <a:srgbClr val="000000"/>
              </a:solidFill>
              <a:latin typeface="Segoe UI Light" charset="0"/>
              <a:cs typeface="Segoe UI Light" charset="0"/>
            </a:endParaRPr>
          </a:p>
          <a:p>
            <a:pPr marL="0" indent="0" defTabSz="896386">
              <a:lnSpc>
                <a:spcPct val="100000"/>
              </a:lnSpc>
              <a:spcBef>
                <a:spcPts val="0"/>
              </a:spcBef>
              <a:buNone/>
            </a:pPr>
            <a:endParaRPr lang="en-US" sz="2000" dirty="0">
              <a:solidFill>
                <a:prstClr val="black">
                  <a:lumMod val="75000"/>
                  <a:lumOff val="25000"/>
                </a:prstClr>
              </a:solidFill>
              <a:latin typeface="Segoe UI Light" panose="020B0502040204020203" pitchFamily="34" charset="0"/>
              <a:cs typeface="Segoe UI Light" panose="020B0502040204020203" pitchFamily="34" charset="0"/>
            </a:endParaRPr>
          </a:p>
          <a:p>
            <a:pPr marL="0" indent="0" defTabSz="896386">
              <a:lnSpc>
                <a:spcPct val="100000"/>
              </a:lnSpc>
              <a:spcBef>
                <a:spcPts val="0"/>
              </a:spcBef>
              <a:buNone/>
            </a:pPr>
            <a:endParaRPr lang="en-US" sz="20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3" name="Slide Title"/>
          <p:cNvSpPr>
            <a:spLocks noGrp="1"/>
          </p:cNvSpPr>
          <p:nvPr>
            <p:ph type="title"/>
          </p:nvPr>
        </p:nvSpPr>
        <p:spPr/>
        <p:txBody>
          <a:bodyPr/>
          <a:lstStyle/>
          <a:p>
            <a:r>
              <a:rPr lang="en-US" dirty="0" smtClean="0"/>
              <a:t>Adaptive Toast Template</a:t>
            </a:r>
            <a:endParaRPr lang="en-US" dirty="0"/>
          </a:p>
        </p:txBody>
      </p:sp>
    </p:spTree>
    <p:extLst>
      <p:ext uri="{BB962C8B-B14F-4D97-AF65-F5344CB8AC3E}">
        <p14:creationId xmlns:p14="http://schemas.microsoft.com/office/powerpoint/2010/main" val="1318193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0"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52205" y="1189494"/>
            <a:ext cx="3540756" cy="2455877"/>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Collapsed State</a:t>
            </a:r>
            <a:r>
              <a:rPr lang="en-US" sz="1200" dirty="0">
                <a:solidFill>
                  <a:srgbClr val="404040"/>
                </a:solidFill>
                <a:latin typeface="Segoe UI Light"/>
                <a:cs typeface="Segoe UI Light"/>
              </a:rPr>
              <a:t/>
            </a:r>
            <a:br>
              <a:rPr lang="en-US" sz="1200" dirty="0">
                <a:solidFill>
                  <a:srgbClr val="404040"/>
                </a:solidFill>
                <a:latin typeface="Segoe UI Light"/>
                <a:cs typeface="Segoe UI Light"/>
              </a:rPr>
            </a:br>
            <a:r>
              <a:rPr lang="en-US" sz="1200" dirty="0">
                <a:solidFill>
                  <a:srgbClr val="404040"/>
                </a:solidFill>
                <a:latin typeface="Segoe UI Light"/>
                <a:cs typeface="Segoe UI Light"/>
              </a:rPr>
              <a:t>When the system has limited visual affordance to display the full notification, the notifications are displayed in “Collapsed State”</a:t>
            </a:r>
          </a:p>
          <a:p>
            <a:pPr marL="0" indent="0" defTabSz="896386">
              <a:lnSpc>
                <a:spcPct val="100000"/>
              </a:lnSpc>
              <a:spcBef>
                <a:spcPts val="980"/>
              </a:spcBef>
              <a:buNone/>
            </a:pPr>
            <a:r>
              <a:rPr lang="en-US" sz="1200" dirty="0">
                <a:solidFill>
                  <a:srgbClr val="404040"/>
                </a:solidFill>
                <a:latin typeface="Segoe UI Light"/>
                <a:cs typeface="Segoe UI Light"/>
              </a:rPr>
              <a:t>Notifications inside action centers on Mobile and Desktop are always in collapsed state by default for users to easily triage through them.</a:t>
            </a:r>
          </a:p>
          <a:p>
            <a:pPr marL="0" indent="0" defTabSz="896386">
              <a:lnSpc>
                <a:spcPct val="100000"/>
              </a:lnSpc>
              <a:spcBef>
                <a:spcPts val="980"/>
              </a:spcBef>
              <a:buNone/>
            </a:pPr>
            <a:r>
              <a:rPr lang="en-US" sz="1200" dirty="0">
                <a:solidFill>
                  <a:srgbClr val="404040"/>
                </a:solidFill>
                <a:latin typeface="Segoe UI Light"/>
                <a:cs typeface="Segoe UI Light"/>
              </a:rPr>
              <a:t>On Windows Mobile, a toast always shows up collapsed when it pops up, so it doesn’t affect user’s current task in an intrusive way. The exceptions are made for special scenarios like alarm, reminder, and incoming call.</a:t>
            </a:r>
          </a:p>
        </p:txBody>
      </p:sp>
      <p:sp>
        <p:nvSpPr>
          <p:cNvPr id="8" name="Content Placeholder 2"/>
          <p:cNvSpPr txBox="1">
            <a:spLocks/>
          </p:cNvSpPr>
          <p:nvPr/>
        </p:nvSpPr>
        <p:spPr>
          <a:xfrm>
            <a:off x="352205" y="3877212"/>
            <a:ext cx="3540756" cy="1792850"/>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980"/>
              </a:spcBef>
              <a:buNone/>
            </a:pPr>
            <a:r>
              <a:rPr lang="en-US" sz="1200" dirty="0">
                <a:solidFill>
                  <a:srgbClr val="404040"/>
                </a:solidFill>
                <a:latin typeface="Segoe UI Semibold" panose="020B0702040204020203" pitchFamily="34" charset="0"/>
                <a:cs typeface="Segoe UI Semibold" panose="020B0702040204020203" pitchFamily="34" charset="0"/>
              </a:rPr>
              <a:t>Expanded State</a:t>
            </a:r>
            <a:r>
              <a:rPr lang="en-US" sz="1200" dirty="0">
                <a:solidFill>
                  <a:srgbClr val="404040"/>
                </a:solidFill>
                <a:latin typeface="Segoe UI Light"/>
                <a:cs typeface="Segoe UI Light"/>
              </a:rPr>
              <a:t/>
            </a:r>
            <a:br>
              <a:rPr lang="en-US" sz="1200" dirty="0">
                <a:solidFill>
                  <a:srgbClr val="404040"/>
                </a:solidFill>
                <a:latin typeface="Segoe UI Light"/>
                <a:cs typeface="Segoe UI Light"/>
              </a:rPr>
            </a:br>
            <a:r>
              <a:rPr lang="en-US" sz="1200" dirty="0">
                <a:solidFill>
                  <a:srgbClr val="404040"/>
                </a:solidFill>
                <a:latin typeface="Segoe UI Light"/>
                <a:cs typeface="Segoe UI Light"/>
              </a:rPr>
              <a:t>A collapsed notification can always be expanded by the user to unveil more contents and available actions and interactivities, no matter it is a toast notification banner, or an entry inside action center.</a:t>
            </a:r>
          </a:p>
          <a:p>
            <a:pPr marL="0" indent="0" defTabSz="896386">
              <a:lnSpc>
                <a:spcPct val="100000"/>
              </a:lnSpc>
              <a:spcBef>
                <a:spcPts val="980"/>
              </a:spcBef>
              <a:buNone/>
            </a:pPr>
            <a:r>
              <a:rPr lang="en-US" sz="1200" dirty="0">
                <a:solidFill>
                  <a:srgbClr val="404040"/>
                </a:solidFill>
                <a:latin typeface="Segoe UI Light"/>
                <a:cs typeface="Segoe UI Light"/>
              </a:rPr>
              <a:t>On Windows Desktop, a toast is always pre-expanded when it pops up, since there is enough screen real estate to show the full toast.</a:t>
            </a:r>
          </a:p>
        </p:txBody>
      </p:sp>
      <p:sp>
        <p:nvSpPr>
          <p:cNvPr id="12" name="Title 11"/>
          <p:cNvSpPr>
            <a:spLocks noGrp="1"/>
          </p:cNvSpPr>
          <p:nvPr>
            <p:ph type="title"/>
          </p:nvPr>
        </p:nvSpPr>
        <p:spPr/>
        <p:txBody>
          <a:bodyPr/>
          <a:lstStyle/>
          <a:p>
            <a:r>
              <a:rPr lang="en-US" dirty="0" smtClean="0"/>
              <a:t>Adaptive Toast States</a:t>
            </a:r>
            <a:endParaRPr lang="en-US" dirty="0"/>
          </a:p>
        </p:txBody>
      </p:sp>
      <p:pic>
        <p:nvPicPr>
          <p:cNvPr id="4" name="Picture 3"/>
          <p:cNvPicPr>
            <a:picLocks noChangeAspect="1"/>
          </p:cNvPicPr>
          <p:nvPr/>
        </p:nvPicPr>
        <p:blipFill>
          <a:blip r:embed="rId3"/>
          <a:stretch>
            <a:fillRect/>
          </a:stretch>
        </p:blipFill>
        <p:spPr>
          <a:xfrm>
            <a:off x="8112956" y="1189494"/>
            <a:ext cx="3029246" cy="5388020"/>
          </a:xfrm>
          <a:prstGeom prst="rect">
            <a:avLst/>
          </a:prstGeom>
        </p:spPr>
      </p:pic>
      <p:pic>
        <p:nvPicPr>
          <p:cNvPr id="7" name="Picture 6"/>
          <p:cNvPicPr>
            <a:picLocks noChangeAspect="1"/>
          </p:cNvPicPr>
          <p:nvPr/>
        </p:nvPicPr>
        <p:blipFill>
          <a:blip r:embed="rId4"/>
          <a:stretch>
            <a:fillRect/>
          </a:stretch>
        </p:blipFill>
        <p:spPr>
          <a:xfrm>
            <a:off x="4158415" y="1255938"/>
            <a:ext cx="7909081" cy="4446426"/>
          </a:xfrm>
          <a:prstGeom prst="rect">
            <a:avLst/>
          </a:prstGeom>
        </p:spPr>
      </p:pic>
      <p:pic>
        <p:nvPicPr>
          <p:cNvPr id="13" name="Picture 12"/>
          <p:cNvPicPr>
            <a:picLocks noChangeAspect="1"/>
          </p:cNvPicPr>
          <p:nvPr/>
        </p:nvPicPr>
        <p:blipFill>
          <a:blip r:embed="rId5"/>
          <a:stretch>
            <a:fillRect/>
          </a:stretch>
        </p:blipFill>
        <p:spPr>
          <a:xfrm>
            <a:off x="6731148" y="2457874"/>
            <a:ext cx="4411055" cy="3310936"/>
          </a:xfrm>
          <a:prstGeom prst="rect">
            <a:avLst/>
          </a:prstGeom>
        </p:spPr>
      </p:pic>
      <p:pic>
        <p:nvPicPr>
          <p:cNvPr id="14" name="Picture 13"/>
          <p:cNvPicPr>
            <a:picLocks noChangeAspect="1"/>
          </p:cNvPicPr>
          <p:nvPr/>
        </p:nvPicPr>
        <p:blipFill>
          <a:blip r:embed="rId6"/>
          <a:stretch>
            <a:fillRect/>
          </a:stretch>
        </p:blipFill>
        <p:spPr>
          <a:xfrm>
            <a:off x="8087303" y="1183202"/>
            <a:ext cx="3034439" cy="53880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1792" y="1195786"/>
            <a:ext cx="4481754" cy="2491855"/>
          </a:xfrm>
          <a:prstGeom prst="rect">
            <a:avLst/>
          </a:prstGeom>
        </p:spPr>
      </p:pic>
    </p:spTree>
    <p:extLst>
      <p:ext uri="{BB962C8B-B14F-4D97-AF65-F5344CB8AC3E}">
        <p14:creationId xmlns:p14="http://schemas.microsoft.com/office/powerpoint/2010/main" val="1409757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4"/>
                                        </p:tgtEl>
                                      </p:cBhvr>
                                    </p:animEffect>
                                    <p:anim calcmode="lin" valueType="num">
                                      <p:cBhvr>
                                        <p:cTn id="19" dur="1000"/>
                                        <p:tgtEl>
                                          <p:spTgt spid="4"/>
                                        </p:tgtEl>
                                        <p:attrNameLst>
                                          <p:attrName>ppt_x</p:attrName>
                                        </p:attrNameLst>
                                      </p:cBhvr>
                                      <p:tavLst>
                                        <p:tav tm="0">
                                          <p:val>
                                            <p:strVal val="ppt_x"/>
                                          </p:val>
                                        </p:tav>
                                        <p:tav tm="100000">
                                          <p:val>
                                            <p:strVal val="ppt_x"/>
                                          </p:val>
                                        </p:tav>
                                      </p:tavLst>
                                    </p:anim>
                                    <p:anim calcmode="lin" valueType="num">
                                      <p:cBhvr>
                                        <p:cTn id="20" dur="1000"/>
                                        <p:tgtEl>
                                          <p:spTgt spid="4"/>
                                        </p:tgtEl>
                                        <p:attrNameLst>
                                          <p:attrName>ppt_y</p:attrName>
                                        </p:attrNameLst>
                                      </p:cBhvr>
                                      <p:tavLst>
                                        <p:tav tm="0">
                                          <p:val>
                                            <p:strVal val="ppt_y"/>
                                          </p:val>
                                        </p:tav>
                                        <p:tav tm="100000">
                                          <p:val>
                                            <p:strVal val="ppt_y+.1"/>
                                          </p:val>
                                        </p:tav>
                                      </p:tavLst>
                                    </p:anim>
                                    <p:set>
                                      <p:cBhvr>
                                        <p:cTn id="21" dur="1" fill="hold">
                                          <p:stCondLst>
                                            <p:cond delay="999"/>
                                          </p:stCondLst>
                                        </p:cTn>
                                        <p:tgtEl>
                                          <p:spTgt spid="4"/>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00"/>
                                        <p:tgtEl>
                                          <p:spTgt spid="7"/>
                                        </p:tgtEl>
                                      </p:cBhvr>
                                    </p:animEffect>
                                    <p:anim calcmode="lin" valueType="num">
                                      <p:cBhvr>
                                        <p:cTn id="31" dur="1000"/>
                                        <p:tgtEl>
                                          <p:spTgt spid="7"/>
                                        </p:tgtEl>
                                        <p:attrNameLst>
                                          <p:attrName>ppt_x</p:attrName>
                                        </p:attrNameLst>
                                      </p:cBhvr>
                                      <p:tavLst>
                                        <p:tav tm="0">
                                          <p:val>
                                            <p:strVal val="ppt_x"/>
                                          </p:val>
                                        </p:tav>
                                        <p:tav tm="100000">
                                          <p:val>
                                            <p:strVal val="ppt_x"/>
                                          </p:val>
                                        </p:tav>
                                      </p:tavLst>
                                    </p:anim>
                                    <p:anim calcmode="lin" valueType="num">
                                      <p:cBhvr>
                                        <p:cTn id="32" dur="1000"/>
                                        <p:tgtEl>
                                          <p:spTgt spid="7"/>
                                        </p:tgtEl>
                                        <p:attrNameLst>
                                          <p:attrName>ppt_y</p:attrName>
                                        </p:attrNameLst>
                                      </p:cBhvr>
                                      <p:tavLst>
                                        <p:tav tm="0">
                                          <p:val>
                                            <p:strVal val="ppt_y"/>
                                          </p:val>
                                        </p:tav>
                                        <p:tav tm="100000">
                                          <p:val>
                                            <p:strVal val="ppt_y+.1"/>
                                          </p:val>
                                        </p:tav>
                                      </p:tavLst>
                                    </p:anim>
                                    <p:set>
                                      <p:cBhvr>
                                        <p:cTn id="33" dur="1" fill="hold">
                                          <p:stCondLst>
                                            <p:cond delay="999"/>
                                          </p:stCondLst>
                                        </p:cTn>
                                        <p:tgtEl>
                                          <p:spTgt spid="7"/>
                                        </p:tgtEl>
                                        <p:attrNameLst>
                                          <p:attrName>style.visibility</p:attrName>
                                        </p:attrNameLst>
                                      </p:cBhvr>
                                      <p:to>
                                        <p:strVal val="hidden"/>
                                      </p:to>
                                    </p:set>
                                  </p:childTnLst>
                                </p:cTn>
                              </p:par>
                              <p:par>
                                <p:cTn id="34" presetID="42"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nodeType="clickEffect">
                                  <p:stCondLst>
                                    <p:cond delay="0"/>
                                  </p:stCondLst>
                                  <p:childTnLst>
                                    <p:animEffect transition="out" filter="fade">
                                      <p:cBhvr>
                                        <p:cTn id="42" dur="1000"/>
                                        <p:tgtEl>
                                          <p:spTgt spid="2"/>
                                        </p:tgtEl>
                                      </p:cBhvr>
                                    </p:animEffect>
                                    <p:anim calcmode="lin" valueType="num">
                                      <p:cBhvr>
                                        <p:cTn id="43" dur="1000"/>
                                        <p:tgtEl>
                                          <p:spTgt spid="2"/>
                                        </p:tgtEl>
                                        <p:attrNameLst>
                                          <p:attrName>ppt_x</p:attrName>
                                        </p:attrNameLst>
                                      </p:cBhvr>
                                      <p:tavLst>
                                        <p:tav tm="0">
                                          <p:val>
                                            <p:strVal val="ppt_x"/>
                                          </p:val>
                                        </p:tav>
                                        <p:tav tm="100000">
                                          <p:val>
                                            <p:strVal val="ppt_x"/>
                                          </p:val>
                                        </p:tav>
                                      </p:tavLst>
                                    </p:anim>
                                    <p:anim calcmode="lin" valueType="num">
                                      <p:cBhvr>
                                        <p:cTn id="44" dur="1000"/>
                                        <p:tgtEl>
                                          <p:spTgt spid="2"/>
                                        </p:tgtEl>
                                        <p:attrNameLst>
                                          <p:attrName>ppt_y</p:attrName>
                                        </p:attrNameLst>
                                      </p:cBhvr>
                                      <p:tavLst>
                                        <p:tav tm="0">
                                          <p:val>
                                            <p:strVal val="ppt_y"/>
                                          </p:val>
                                        </p:tav>
                                        <p:tav tm="100000">
                                          <p:val>
                                            <p:strVal val="ppt_y+.1"/>
                                          </p:val>
                                        </p:tav>
                                      </p:tavLst>
                                    </p:anim>
                                    <p:set>
                                      <p:cBhvr>
                                        <p:cTn id="45" dur="1" fill="hold">
                                          <p:stCondLst>
                                            <p:cond delay="999"/>
                                          </p:stCondLst>
                                        </p:cTn>
                                        <p:tgtEl>
                                          <p:spTgt spid="2"/>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42"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xit" presetSubtype="0" fill="hold" nodeType="clickEffect">
                                  <p:stCondLst>
                                    <p:cond delay="0"/>
                                  </p:stCondLst>
                                  <p:childTnLst>
                                    <p:animEffect transition="out" filter="fade">
                                      <p:cBhvr>
                                        <p:cTn id="57" dur="1000"/>
                                        <p:tgtEl>
                                          <p:spTgt spid="14"/>
                                        </p:tgtEl>
                                      </p:cBhvr>
                                    </p:animEffect>
                                    <p:anim calcmode="lin" valueType="num">
                                      <p:cBhvr>
                                        <p:cTn id="58" dur="1000"/>
                                        <p:tgtEl>
                                          <p:spTgt spid="14"/>
                                        </p:tgtEl>
                                        <p:attrNameLst>
                                          <p:attrName>ppt_x</p:attrName>
                                        </p:attrNameLst>
                                      </p:cBhvr>
                                      <p:tavLst>
                                        <p:tav tm="0">
                                          <p:val>
                                            <p:strVal val="ppt_x"/>
                                          </p:val>
                                        </p:tav>
                                        <p:tav tm="100000">
                                          <p:val>
                                            <p:strVal val="ppt_x"/>
                                          </p:val>
                                        </p:tav>
                                      </p:tavLst>
                                    </p:anim>
                                    <p:anim calcmode="lin" valueType="num">
                                      <p:cBhvr>
                                        <p:cTn id="59" dur="1000"/>
                                        <p:tgtEl>
                                          <p:spTgt spid="14"/>
                                        </p:tgtEl>
                                        <p:attrNameLst>
                                          <p:attrName>ppt_y</p:attrName>
                                        </p:attrNameLst>
                                      </p:cBhvr>
                                      <p:tavLst>
                                        <p:tav tm="0">
                                          <p:val>
                                            <p:strVal val="ppt_y"/>
                                          </p:val>
                                        </p:tav>
                                        <p:tav tm="100000">
                                          <p:val>
                                            <p:strVal val="ppt_y+.1"/>
                                          </p:val>
                                        </p:tav>
                                      </p:tavLst>
                                    </p:anim>
                                    <p:set>
                                      <p:cBhvr>
                                        <p:cTn id="60" dur="1" fill="hold">
                                          <p:stCondLst>
                                            <p:cond delay="999"/>
                                          </p:stCondLst>
                                        </p:cTn>
                                        <p:tgtEl>
                                          <p:spTgt spid="14"/>
                                        </p:tgtEl>
                                        <p:attrNameLst>
                                          <p:attrName>style.visibility</p:attrName>
                                        </p:attrNameLst>
                                      </p:cBhvr>
                                      <p:to>
                                        <p:strVal val="hidden"/>
                                      </p:to>
                                    </p:set>
                                  </p:childTnLst>
                                </p:cTn>
                              </p:par>
                              <p:par>
                                <p:cTn id="61" presetID="42"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44" y="1262641"/>
            <a:ext cx="4706229" cy="5186869"/>
          </a:xfrm>
        </p:spPr>
        <p:txBody>
          <a:bodyPr/>
          <a:lstStyle/>
          <a:p>
            <a:pPr marL="236546" lvl="1" indent="0">
              <a:buNone/>
            </a:pPr>
            <a:r>
              <a:rPr lang="en-US" sz="3921" dirty="0"/>
              <a:t>Alarm</a:t>
            </a:r>
          </a:p>
          <a:p>
            <a:pPr marL="236546" lvl="1" indent="0">
              <a:buNone/>
            </a:pP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scenario=“alarm”...&gt;</a:t>
            </a:r>
          </a:p>
          <a:p>
            <a:pPr marL="236546" lvl="1" indent="0">
              <a:buNone/>
            </a:pPr>
            <a:endParaRPr lang="en-US" sz="3921" dirty="0"/>
          </a:p>
          <a:p>
            <a:pPr marL="236546" lvl="1" indent="0">
              <a:buNone/>
            </a:pPr>
            <a:r>
              <a:rPr lang="en-US" sz="3921" dirty="0"/>
              <a:t>Reminder</a:t>
            </a:r>
          </a:p>
          <a:p>
            <a:pPr marL="236546" lvl="1" indent="0">
              <a:buNone/>
            </a:pP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scenario=“reminder”...&gt;</a:t>
            </a:r>
          </a:p>
          <a:p>
            <a:pPr marL="236546" lvl="1" indent="0">
              <a:buNone/>
            </a:pPr>
            <a:endParaRPr lang="en-US" sz="3921" dirty="0"/>
          </a:p>
          <a:p>
            <a:pPr marL="236546" lvl="1" indent="0">
              <a:buNone/>
            </a:pPr>
            <a:r>
              <a:rPr lang="en-US" sz="3921" dirty="0"/>
              <a:t>Incoming Call</a:t>
            </a:r>
          </a:p>
          <a:p>
            <a:pPr marL="236546" lvl="1" indent="0">
              <a:buNone/>
            </a:pP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incomingCall</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indent="0">
              <a:buNone/>
            </a:pPr>
            <a:endParaRPr lang="en-US" sz="3921" dirty="0"/>
          </a:p>
        </p:txBody>
      </p:sp>
      <p:sp>
        <p:nvSpPr>
          <p:cNvPr id="3" name="Title 2"/>
          <p:cNvSpPr>
            <a:spLocks noGrp="1"/>
          </p:cNvSpPr>
          <p:nvPr>
            <p:ph type="title"/>
          </p:nvPr>
        </p:nvSpPr>
        <p:spPr/>
        <p:txBody>
          <a:bodyPr/>
          <a:lstStyle/>
          <a:p>
            <a:r>
              <a:rPr lang="en-US" dirty="0" smtClean="0"/>
              <a:t>Adaptive Toast Scenarios</a:t>
            </a:r>
            <a:endParaRPr lang="en-US" dirty="0"/>
          </a:p>
        </p:txBody>
      </p:sp>
      <p:pic>
        <p:nvPicPr>
          <p:cNvPr id="10" name="Alar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133" y="322260"/>
            <a:ext cx="3551139" cy="6311558"/>
          </a:xfrm>
          <a:prstGeom prst="rect">
            <a:avLst/>
          </a:prstGeom>
        </p:spPr>
      </p:pic>
      <p:pic>
        <p:nvPicPr>
          <p:cNvPr id="9" name="Cortan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687" y="289957"/>
            <a:ext cx="3572585" cy="6349675"/>
          </a:xfrm>
          <a:prstGeom prst="rect">
            <a:avLst/>
          </a:prstGeom>
        </p:spPr>
      </p:pic>
      <p:grpSp>
        <p:nvGrpSpPr>
          <p:cNvPr id="12" name="Group 11"/>
          <p:cNvGrpSpPr/>
          <p:nvPr/>
        </p:nvGrpSpPr>
        <p:grpSpPr>
          <a:xfrm>
            <a:off x="7304687" y="294929"/>
            <a:ext cx="3572585" cy="6349676"/>
            <a:chOff x="7451160" y="300346"/>
            <a:chExt cx="3644223" cy="6477000"/>
          </a:xfrm>
        </p:grpSpPr>
        <p:pic>
          <p:nvPicPr>
            <p:cNvPr id="8" name="VoI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1160" y="300346"/>
              <a:ext cx="3644223" cy="6477000"/>
            </a:xfrm>
            <a:prstGeom prst="rect">
              <a:avLst/>
            </a:prstGeom>
          </p:spPr>
        </p:pic>
        <p:sp>
          <p:nvSpPr>
            <p:cNvPr id="11" name="Rectangle 10"/>
            <p:cNvSpPr/>
            <p:nvPr/>
          </p:nvSpPr>
          <p:spPr bwMode="auto">
            <a:xfrm>
              <a:off x="8580437" y="677862"/>
              <a:ext cx="1295400" cy="304800"/>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32663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to App Communication</a:t>
            </a:r>
            <a:endParaRPr lang="nl-NL" dirty="0"/>
          </a:p>
        </p:txBody>
      </p:sp>
    </p:spTree>
    <p:extLst>
      <p:ext uri="{BB962C8B-B14F-4D97-AF65-F5344CB8AC3E}">
        <p14:creationId xmlns:p14="http://schemas.microsoft.com/office/powerpoint/2010/main" val="34177351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 to App in</a:t>
            </a:r>
            <a:br>
              <a:rPr lang="en-US" dirty="0" smtClean="0"/>
            </a:br>
            <a:r>
              <a:rPr lang="en-US" dirty="0" smtClean="0"/>
              <a:t>Windows 8.1</a:t>
            </a:r>
            <a:endParaRPr lang="en-US" dirty="0"/>
          </a:p>
        </p:txBody>
      </p:sp>
    </p:spTree>
    <p:extLst>
      <p:ext uri="{BB962C8B-B14F-4D97-AF65-F5344CB8AC3E}">
        <p14:creationId xmlns:p14="http://schemas.microsoft.com/office/powerpoint/2010/main" val="345553344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6438" y="2196337"/>
            <a:ext cx="674797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err="1">
                <a:ln>
                  <a:noFill/>
                </a:ln>
                <a:solidFill>
                  <a:srgbClr val="2B91AF"/>
                </a:solidFill>
                <a:effectLst/>
                <a:highlight>
                  <a:srgbClr val="FFFFFF"/>
                </a:highlight>
                <a:uLnTx/>
                <a:uFillTx/>
                <a:latin typeface="Segoe UI Light"/>
                <a:ea typeface="+mn-ea"/>
                <a:cs typeface="+mn-cs"/>
              </a:rPr>
              <a:t>Launcher</a:t>
            </a:r>
            <a:r>
              <a:rPr kumimoji="0" lang="en-GB" sz="2000" b="1" i="0" u="none" strike="noStrike" kern="1200" cap="none" spc="0" normalizeH="0" baseline="0" noProof="0" dirty="0" err="1">
                <a:ln>
                  <a:noFill/>
                </a:ln>
                <a:solidFill>
                  <a:srgbClr val="000000"/>
                </a:solidFill>
                <a:effectLst/>
                <a:highlight>
                  <a:srgbClr val="FFFFFF"/>
                </a:highlight>
                <a:uLnTx/>
                <a:uFillTx/>
                <a:latin typeface="Segoe UI Light"/>
                <a:ea typeface="+mn-ea"/>
                <a:cs typeface="+mn-cs"/>
              </a:rPr>
              <a:t>.LaunchUriAsync</a:t>
            </a:r>
            <a:r>
              <a:rPr kumimoji="0" lang="en-GB" sz="2000" b="1" i="0" u="none" strike="noStrike" kern="1200" cap="none" spc="0" normalizeH="0" baseline="0" noProof="0" dirty="0">
                <a:ln>
                  <a:noFill/>
                </a:ln>
                <a:solidFill>
                  <a:srgbClr val="000000"/>
                </a:solidFill>
                <a:effectLst/>
                <a:highlight>
                  <a:srgbClr val="FFFFFF"/>
                </a:highlight>
                <a:uLnTx/>
                <a:uFillTx/>
                <a:latin typeface="Segoe UI Light"/>
                <a:ea typeface="+mn-ea"/>
                <a:cs typeface="+mn-cs"/>
              </a:rPr>
              <a:t>(</a:t>
            </a:r>
            <a:r>
              <a:rPr kumimoji="0" lang="en-GB" sz="2000" b="1" i="0" u="none" strike="noStrike" kern="1200" cap="none" spc="0" normalizeH="0" baseline="0" noProof="0" dirty="0">
                <a:ln>
                  <a:noFill/>
                </a:ln>
                <a:solidFill>
                  <a:srgbClr val="0000FF"/>
                </a:solidFill>
                <a:effectLst/>
                <a:highlight>
                  <a:srgbClr val="FFFFFF"/>
                </a:highlight>
                <a:uLnTx/>
                <a:uFillTx/>
                <a:latin typeface="Segoe UI Light"/>
                <a:ea typeface="+mn-ea"/>
                <a:cs typeface="+mn-cs"/>
              </a:rPr>
              <a:t>new</a:t>
            </a:r>
            <a:r>
              <a:rPr kumimoji="0" lang="en-GB" sz="2000" b="1" i="0" u="none" strike="noStrike" kern="1200" cap="none" spc="0" normalizeH="0" baseline="0" noProof="0" dirty="0">
                <a:ln>
                  <a:noFill/>
                </a:ln>
                <a:solidFill>
                  <a:srgbClr val="000000"/>
                </a:solidFill>
                <a:effectLst/>
                <a:highlight>
                  <a:srgbClr val="FFFFFF"/>
                </a:highlight>
                <a:uLnTx/>
                <a:uFillTx/>
                <a:latin typeface="Segoe UI Light"/>
                <a:ea typeface="+mn-ea"/>
                <a:cs typeface="+mn-cs"/>
              </a:rPr>
              <a:t> </a:t>
            </a:r>
            <a:r>
              <a:rPr kumimoji="0" lang="en-GB" sz="2000" b="1" i="0" u="none" strike="noStrike" kern="1200" cap="none" spc="0" normalizeH="0" baseline="0" noProof="0" dirty="0" smtClean="0">
                <a:ln>
                  <a:noFill/>
                </a:ln>
                <a:solidFill>
                  <a:srgbClr val="2B91AF"/>
                </a:solidFill>
                <a:effectLst/>
                <a:highlight>
                  <a:srgbClr val="FFFFFF"/>
                </a:highlight>
                <a:uLnTx/>
                <a:uFillTx/>
                <a:latin typeface="Segoe UI Light"/>
                <a:ea typeface="+mn-ea"/>
                <a:cs typeface="+mn-cs"/>
              </a:rPr>
              <a:t>Uri</a:t>
            </a:r>
            <a:r>
              <a:rPr kumimoji="0" lang="en-GB" sz="2000" b="1" i="0" u="none" strike="noStrike" kern="1200" cap="none" spc="0" normalizeH="0" baseline="0" noProof="0" dirty="0">
                <a:ln>
                  <a:noFill/>
                </a:ln>
                <a:solidFill>
                  <a:srgbClr val="000000"/>
                </a:solidFill>
                <a:effectLst/>
                <a:highlight>
                  <a:srgbClr val="FFFFFF"/>
                </a:highlight>
                <a:uLnTx/>
                <a:uFillTx/>
                <a:latin typeface="Segoe UI Light"/>
                <a:ea typeface="+mn-ea"/>
                <a:cs typeface="+mn-cs"/>
              </a:rPr>
              <a:t>(</a:t>
            </a:r>
            <a:r>
              <a:rPr kumimoji="0" lang="en-GB" sz="2000" b="1" i="0" u="none" strike="noStrike" kern="1200" cap="none" spc="0" normalizeH="0" baseline="0" noProof="0" dirty="0">
                <a:ln>
                  <a:noFill/>
                </a:ln>
                <a:solidFill>
                  <a:srgbClr val="A31515"/>
                </a:solidFill>
                <a:effectLst/>
                <a:highlight>
                  <a:srgbClr val="FFFFFF"/>
                </a:highlight>
                <a:uLnTx/>
                <a:uFillTx/>
                <a:latin typeface="Segoe UI Light"/>
                <a:ea typeface="+mn-ea"/>
                <a:cs typeface="+mn-cs"/>
              </a:rPr>
              <a:t>"</a:t>
            </a:r>
            <a:r>
              <a:rPr kumimoji="0" lang="en-GB" sz="2000" b="1" i="0" u="none" strike="noStrike" kern="1200" cap="none" spc="0" normalizeH="0" baseline="0" noProof="0" dirty="0" err="1">
                <a:ln>
                  <a:noFill/>
                </a:ln>
                <a:solidFill>
                  <a:srgbClr val="A31515"/>
                </a:solidFill>
                <a:effectLst/>
                <a:highlight>
                  <a:srgbClr val="FFFFFF"/>
                </a:highlight>
                <a:uLnTx/>
                <a:uFillTx/>
                <a:latin typeface="Segoe UI Light"/>
                <a:ea typeface="+mn-ea"/>
                <a:cs typeface="+mn-cs"/>
              </a:rPr>
              <a:t>sampleapp</a:t>
            </a:r>
            <a:r>
              <a:rPr kumimoji="0" lang="en-GB" sz="2000" b="1" i="0" u="none" strike="noStrike" kern="1200" cap="none" spc="0" normalizeH="0" baseline="0" noProof="0" dirty="0">
                <a:ln>
                  <a:noFill/>
                </a:ln>
                <a:solidFill>
                  <a:srgbClr val="A31515"/>
                </a:solidFill>
                <a:effectLst/>
                <a:highlight>
                  <a:srgbClr val="FFFFFF"/>
                </a:highlight>
                <a:uLnTx/>
                <a:uFillTx/>
                <a:latin typeface="Segoe UI Light"/>
                <a:ea typeface="+mn-ea"/>
                <a:cs typeface="+mn-cs"/>
              </a:rPr>
              <a:t>:?ID=aea6"</a:t>
            </a:r>
            <a:r>
              <a:rPr kumimoji="0" lang="en-GB" sz="2000" b="1" i="0" u="none" strike="noStrike" kern="1200" cap="none" spc="0" normalizeH="0" baseline="0" noProof="0" dirty="0">
                <a:ln>
                  <a:noFill/>
                </a:ln>
                <a:solidFill>
                  <a:srgbClr val="000000"/>
                </a:solidFill>
                <a:effectLst/>
                <a:highlight>
                  <a:srgbClr val="FFFFFF"/>
                </a:highlight>
                <a:uLnTx/>
                <a:uFillTx/>
                <a:latin typeface="Segoe UI Light"/>
                <a:ea typeface="+mn-ea"/>
                <a:cs typeface="+mn-cs"/>
              </a:rPr>
              <a:t>));</a:t>
            </a:r>
            <a:endParaRPr kumimoji="0" lang="en-GB" sz="1600" b="0" i="0" u="none" strike="noStrike" kern="1200" cap="none" spc="0" normalizeH="0" baseline="0" noProof="0" dirty="0">
              <a:ln>
                <a:noFill/>
              </a:ln>
              <a:solidFill>
                <a:srgbClr val="000000"/>
              </a:solidFill>
              <a:effectLst/>
              <a:highlight>
                <a:srgbClr val="FFFFFF"/>
              </a:highligh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0000"/>
              </a:solidFill>
              <a:effectLst/>
              <a:highlight>
                <a:srgbClr val="FFFFFF"/>
              </a:highligh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2B91AF"/>
                </a:solidFill>
                <a:effectLst/>
                <a:highlight>
                  <a:srgbClr val="FFFFFF"/>
                </a:highlight>
                <a:uLnTx/>
                <a:uFillTx/>
                <a:latin typeface="Segoe UI Light"/>
                <a:ea typeface="+mn-ea"/>
                <a:cs typeface="+mn-cs"/>
              </a:rPr>
              <a:t>Launcher</a:t>
            </a:r>
            <a:r>
              <a:rPr kumimoji="0" lang="en-GB" sz="2000" b="1" i="0" u="none" strike="noStrike" kern="1200" cap="none" spc="0" normalizeH="0" baseline="0" noProof="0" dirty="0">
                <a:ln>
                  <a:noFill/>
                </a:ln>
                <a:solidFill>
                  <a:srgbClr val="000000"/>
                </a:solidFill>
                <a:effectLst/>
                <a:highlight>
                  <a:srgbClr val="FFFFFF"/>
                </a:highlight>
                <a:uLnTx/>
                <a:uFillTx/>
                <a:latin typeface="Segoe UI Light"/>
                <a:ea typeface="+mn-ea"/>
                <a:cs typeface="+mn-cs"/>
              </a:rPr>
              <a:t>.LaunchFileAsync(file);</a:t>
            </a:r>
            <a:endParaRPr kumimoji="0" lang="en-GB" sz="1600" b="0" i="0" u="none" strike="noStrike" kern="1200" cap="none" spc="0" normalizeH="0" baseline="0" noProof="0" dirty="0">
              <a:ln>
                <a:noFill/>
              </a:ln>
              <a:solidFill>
                <a:srgbClr val="737373"/>
              </a:solidFill>
              <a:effectLst/>
              <a:uLnTx/>
              <a:uFillTx/>
              <a:latin typeface="Segoe UI Light"/>
              <a:ea typeface="+mn-ea"/>
              <a:cs typeface="+mn-cs"/>
            </a:endParaRPr>
          </a:p>
        </p:txBody>
      </p:sp>
      <p:sp>
        <p:nvSpPr>
          <p:cNvPr id="2" name="Title 1"/>
          <p:cNvSpPr>
            <a:spLocks noGrp="1"/>
          </p:cNvSpPr>
          <p:nvPr>
            <p:ph type="title"/>
          </p:nvPr>
        </p:nvSpPr>
        <p:spPr/>
        <p:txBody>
          <a:bodyPr/>
          <a:lstStyle/>
          <a:p>
            <a:r>
              <a:rPr lang="en-US" dirty="0"/>
              <a:t>App to App in Windows </a:t>
            </a:r>
            <a:r>
              <a:rPr lang="en-US" dirty="0" smtClean="0"/>
              <a:t>8.1</a:t>
            </a:r>
            <a:endParaRPr lang="en-US" dirty="0"/>
          </a:p>
        </p:txBody>
      </p:sp>
      <p:sp>
        <p:nvSpPr>
          <p:cNvPr id="8" name="Content Placeholder 7"/>
          <p:cNvSpPr>
            <a:spLocks noGrp="1"/>
          </p:cNvSpPr>
          <p:nvPr>
            <p:ph type="body" sz="quarter" idx="10"/>
          </p:nvPr>
        </p:nvSpPr>
        <p:spPr/>
        <p:txBody>
          <a:bodyPr/>
          <a:lstStyle/>
          <a:p>
            <a:r>
              <a:rPr lang="en-GB" sz="4000" dirty="0" smtClean="0"/>
              <a:t>URI/Protocol </a:t>
            </a:r>
            <a:r>
              <a:rPr lang="en-GB" sz="4000" dirty="0"/>
              <a:t>Activation</a:t>
            </a:r>
            <a:endParaRPr lang="en-US" dirty="0"/>
          </a:p>
        </p:txBody>
      </p:sp>
      <p:sp>
        <p:nvSpPr>
          <p:cNvPr id="9" name="TextBox 8"/>
          <p:cNvSpPr txBox="1"/>
          <p:nvPr/>
        </p:nvSpPr>
        <p:spPr>
          <a:xfrm>
            <a:off x="7716267" y="3679639"/>
            <a:ext cx="1530623"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2000" b="1" i="0" u="none" strike="noStrike" kern="1200" cap="none" spc="0" normalizeH="0" baseline="0" noProof="0" dirty="0">
                <a:ln>
                  <a:noFill/>
                </a:ln>
                <a:gradFill>
                  <a:gsLst>
                    <a:gs pos="2917">
                      <a:srgbClr val="737373"/>
                    </a:gs>
                    <a:gs pos="30000">
                      <a:srgbClr val="737373"/>
                    </a:gs>
                  </a:gsLst>
                  <a:lin ang="5400000" scaled="0"/>
                </a:gradFill>
                <a:effectLst/>
                <a:uLnTx/>
                <a:uFillTx/>
                <a:latin typeface="Segoe UI Light"/>
                <a:ea typeface="+mn-ea"/>
                <a:cs typeface="+mn-cs"/>
              </a:rPr>
              <a:t>Data in Uri/File</a:t>
            </a:r>
            <a:endParaRPr kumimoji="0" lang="en-GB" sz="1600" b="1" i="0" u="none" strike="noStrike" kern="1200" cap="none" spc="0" normalizeH="0" baseline="0" noProof="0" dirty="0" smtClean="0">
              <a:ln>
                <a:noFill/>
              </a:ln>
              <a:gradFill>
                <a:gsLst>
                  <a:gs pos="2917">
                    <a:srgbClr val="737373"/>
                  </a:gs>
                  <a:gs pos="30000">
                    <a:srgbClr val="737373"/>
                  </a:gs>
                </a:gsLst>
                <a:lin ang="5400000" scaled="0"/>
              </a:gradFill>
              <a:effectLst/>
              <a:uLnTx/>
              <a:uFillTx/>
              <a:latin typeface="Segoe UI Light"/>
              <a:ea typeface="+mn-ea"/>
              <a:cs typeface="+mn-cs"/>
            </a:endParaRPr>
          </a:p>
        </p:txBody>
      </p:sp>
      <p:cxnSp>
        <p:nvCxnSpPr>
          <p:cNvPr id="10" name="Straight Arrow Connector 9"/>
          <p:cNvCxnSpPr/>
          <p:nvPr/>
        </p:nvCxnSpPr>
        <p:spPr>
          <a:xfrm>
            <a:off x="2070562" y="4400139"/>
            <a:ext cx="7785700" cy="5480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0"/>
          <p:cNvGrpSpPr/>
          <p:nvPr/>
        </p:nvGrpSpPr>
        <p:grpSpPr>
          <a:xfrm>
            <a:off x="276438" y="3494474"/>
            <a:ext cx="2488759" cy="1639191"/>
            <a:chOff x="276438" y="3494474"/>
            <a:chExt cx="2488759" cy="1639191"/>
          </a:xfrm>
        </p:grpSpPr>
        <p:pic>
          <p:nvPicPr>
            <p:cNvPr id="26"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8" y="3494474"/>
              <a:ext cx="2488759" cy="1561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8798" y="4067660"/>
              <a:ext cx="551224" cy="1066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 name="Group 18"/>
          <p:cNvGrpSpPr/>
          <p:nvPr/>
        </p:nvGrpSpPr>
        <p:grpSpPr>
          <a:xfrm>
            <a:off x="4949343" y="3558571"/>
            <a:ext cx="2157552" cy="1575094"/>
            <a:chOff x="5157648" y="3644424"/>
            <a:chExt cx="1583790" cy="1071410"/>
          </a:xfrm>
        </p:grpSpPr>
        <p:pic>
          <p:nvPicPr>
            <p:cNvPr id="28"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648"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9757" y="3760562"/>
              <a:ext cx="1363465" cy="766575"/>
            </a:xfrm>
            <a:prstGeom prst="rect">
              <a:avLst/>
            </a:prstGeom>
          </p:spPr>
        </p:pic>
        <p:pic>
          <p:nvPicPr>
            <p:cNvPr id="29"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007"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35819" y="4019086"/>
              <a:ext cx="345068" cy="619014"/>
            </a:xfrm>
            <a:prstGeom prst="rect">
              <a:avLst/>
            </a:prstGeom>
          </p:spPr>
        </p:pic>
      </p:grpSp>
      <p:grpSp>
        <p:nvGrpSpPr>
          <p:cNvPr id="4" name="Group 35"/>
          <p:cNvGrpSpPr/>
          <p:nvPr/>
        </p:nvGrpSpPr>
        <p:grpSpPr>
          <a:xfrm>
            <a:off x="9936783" y="3558571"/>
            <a:ext cx="2066500" cy="1575094"/>
            <a:chOff x="9995362" y="3644424"/>
            <a:chExt cx="1583790" cy="1071410"/>
          </a:xfrm>
        </p:grpSpPr>
        <p:pic>
          <p:nvPicPr>
            <p:cNvPr id="16"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5" name="TextBox 4"/>
          <p:cNvSpPr txBox="1"/>
          <p:nvPr/>
        </p:nvSpPr>
        <p:spPr>
          <a:xfrm>
            <a:off x="4731844" y="5460845"/>
            <a:ext cx="272831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Light"/>
                <a:ea typeface="+mn-ea"/>
                <a:cs typeface="+mn-cs"/>
              </a:rPr>
              <a:t>User/OS chooses target</a:t>
            </a:r>
            <a:endParaRPr kumimoji="0" lang="en-US" sz="1800" b="0" i="0" u="none" strike="noStrike" kern="1200" cap="none" spc="0" normalizeH="0" baseline="0" noProof="0" dirty="0">
              <a:ln>
                <a:noFill/>
              </a:ln>
              <a:solidFill>
                <a:srgbClr val="737373"/>
              </a:solidFill>
              <a:effectLst/>
              <a:uLnTx/>
              <a:uFillTx/>
              <a:latin typeface="Segoe UI Light"/>
              <a:ea typeface="+mn-ea"/>
              <a:cs typeface="+mn-cs"/>
            </a:endParaRPr>
          </a:p>
        </p:txBody>
      </p:sp>
    </p:spTree>
    <p:extLst>
      <p:ext uri="{BB962C8B-B14F-4D97-AF65-F5344CB8AC3E}">
        <p14:creationId xmlns:p14="http://schemas.microsoft.com/office/powerpoint/2010/main" val="334900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Foreground Application Lifecycle</a:t>
            </a:r>
            <a:endParaRPr lang="nl-NL" dirty="0"/>
          </a:p>
        </p:txBody>
      </p:sp>
    </p:spTree>
    <p:extLst>
      <p:ext uri="{BB962C8B-B14F-4D97-AF65-F5344CB8AC3E}">
        <p14:creationId xmlns:p14="http://schemas.microsoft.com/office/powerpoint/2010/main" val="216152114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to </a:t>
            </a:r>
            <a:r>
              <a:rPr lang="en-US"/>
              <a:t>App </a:t>
            </a:r>
            <a:r>
              <a:rPr lang="en-US" dirty="0"/>
              <a:t>in</a:t>
            </a:r>
            <a:r>
              <a:rPr lang="en-US"/>
              <a:t> Windows </a:t>
            </a:r>
            <a:r>
              <a:rPr lang="en-US" smtClean="0"/>
              <a:t>8.1</a:t>
            </a:r>
            <a:endParaRPr lang="en-US" dirty="0"/>
          </a:p>
        </p:txBody>
      </p:sp>
      <p:sp>
        <p:nvSpPr>
          <p:cNvPr id="4" name="Content Placeholder 3"/>
          <p:cNvSpPr>
            <a:spLocks noGrp="1"/>
          </p:cNvSpPr>
          <p:nvPr>
            <p:ph type="body" sz="quarter" idx="10"/>
          </p:nvPr>
        </p:nvSpPr>
        <p:spPr/>
        <p:txBody>
          <a:bodyPr/>
          <a:lstStyle/>
          <a:p>
            <a:r>
              <a:rPr lang="en-GB" sz="4000" dirty="0"/>
              <a:t>Share Contract</a:t>
            </a:r>
            <a:endParaRPr lang="en-US" sz="4000" dirty="0"/>
          </a:p>
          <a:p>
            <a:endParaRPr lang="en-US" dirty="0"/>
          </a:p>
        </p:txBody>
      </p:sp>
      <p:sp>
        <p:nvSpPr>
          <p:cNvPr id="6" name="Rectangle 5"/>
          <p:cNvSpPr/>
          <p:nvPr/>
        </p:nvSpPr>
        <p:spPr>
          <a:xfrm>
            <a:off x="961975" y="2868688"/>
            <a:ext cx="3912498" cy="584775"/>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2B91AF"/>
                </a:solidFill>
                <a:effectLst/>
                <a:highlight>
                  <a:srgbClr val="FFFFFF"/>
                </a:highlight>
                <a:uLnTx/>
                <a:uFillTx/>
                <a:latin typeface="Segoe UI Light"/>
                <a:ea typeface="+mn-ea"/>
                <a:cs typeface="+mn-cs"/>
              </a:rPr>
              <a:t>DataTransferManager</a:t>
            </a:r>
            <a:r>
              <a:rPr kumimoji="0" lang="en-GB" sz="1800" b="1" i="0" u="none" strike="noStrike" kern="1200" cap="none" spc="0" normalizeH="0" baseline="0" noProof="0" dirty="0">
                <a:ln>
                  <a:noFill/>
                </a:ln>
                <a:solidFill>
                  <a:srgbClr val="000000"/>
                </a:solidFill>
                <a:effectLst/>
                <a:highlight>
                  <a:srgbClr val="FFFFFF"/>
                </a:highlight>
                <a:uLnTx/>
                <a:uFillTx/>
                <a:latin typeface="Segoe UI Light"/>
                <a:ea typeface="+mn-ea"/>
                <a:cs typeface="+mn-cs"/>
              </a:rPr>
              <a:t>.ShowShareUI();</a:t>
            </a:r>
            <a:endParaRPr kumimoji="0" lang="en-GB" sz="1400" b="0" i="0" u="none" strike="noStrike" kern="1200" cap="none" spc="0" normalizeH="0" baseline="0" noProof="0" dirty="0" smtClean="0">
              <a:ln>
                <a:noFill/>
              </a:ln>
              <a:solidFill>
                <a:srgbClr val="000000"/>
              </a:solidFill>
              <a:effectLst/>
              <a:highlight>
                <a:srgbClr val="FFFFFF"/>
              </a:highligh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737373"/>
              </a:solidFill>
              <a:effectLst/>
              <a:uLnTx/>
              <a:uFillTx/>
              <a:latin typeface="Segoe UI Light"/>
              <a:ea typeface="+mn-ea"/>
              <a:cs typeface="+mn-cs"/>
            </a:endParaRPr>
          </a:p>
        </p:txBody>
      </p:sp>
      <p:sp>
        <p:nvSpPr>
          <p:cNvPr id="9" name="TextBox 8"/>
          <p:cNvSpPr txBox="1"/>
          <p:nvPr/>
        </p:nvSpPr>
        <p:spPr>
          <a:xfrm>
            <a:off x="7391064" y="3795277"/>
            <a:ext cx="2221860"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1800" b="1" i="0" u="none" strike="noStrike" kern="1200" cap="none" spc="0" normalizeH="0" baseline="0" noProof="0" dirty="0">
                <a:ln>
                  <a:noFill/>
                </a:ln>
                <a:gradFill>
                  <a:gsLst>
                    <a:gs pos="2917">
                      <a:srgbClr val="737373"/>
                    </a:gs>
                    <a:gs pos="30000">
                      <a:srgbClr val="737373"/>
                    </a:gs>
                  </a:gsLst>
                  <a:lin ang="5400000" scaled="0"/>
                </a:gradFill>
                <a:effectLst/>
                <a:uLnTx/>
                <a:uFillTx/>
                <a:latin typeface="Segoe UI Light"/>
                <a:ea typeface="+mn-ea"/>
                <a:cs typeface="+mn-cs"/>
              </a:rPr>
              <a:t>Share DataPackage</a:t>
            </a:r>
            <a:endParaRPr kumimoji="0" lang="en-GB" sz="1200" b="1" i="0" u="none" strike="noStrike" kern="1200" cap="none" spc="0" normalizeH="0" baseline="0" noProof="0" dirty="0" smtClean="0">
              <a:ln>
                <a:noFill/>
              </a:ln>
              <a:gradFill>
                <a:gsLst>
                  <a:gs pos="2917">
                    <a:srgbClr val="737373"/>
                  </a:gs>
                  <a:gs pos="30000">
                    <a:srgbClr val="737373"/>
                  </a:gs>
                </a:gsLst>
                <a:lin ang="5400000" scaled="0"/>
              </a:gradFill>
              <a:effectLst/>
              <a:uLnTx/>
              <a:uFillTx/>
              <a:latin typeface="Segoe UI Light"/>
              <a:ea typeface="+mn-ea"/>
              <a:cs typeface="+mn-cs"/>
            </a:endParaRPr>
          </a:p>
        </p:txBody>
      </p:sp>
      <p:cxnSp>
        <p:nvCxnSpPr>
          <p:cNvPr id="10" name="Straight Arrow Connector 9"/>
          <p:cNvCxnSpPr/>
          <p:nvPr/>
        </p:nvCxnSpPr>
        <p:spPr>
          <a:xfrm>
            <a:off x="1951037" y="4280381"/>
            <a:ext cx="766188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10"/>
          <p:cNvGrpSpPr/>
          <p:nvPr/>
        </p:nvGrpSpPr>
        <p:grpSpPr>
          <a:xfrm>
            <a:off x="9764519" y="3361838"/>
            <a:ext cx="2158241" cy="1667111"/>
            <a:chOff x="9995362" y="3644424"/>
            <a:chExt cx="1583790" cy="1071410"/>
          </a:xfrm>
        </p:grpSpPr>
        <p:pic>
          <p:nvPicPr>
            <p:cNvPr id="16"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5" name="TextBox 4"/>
          <p:cNvSpPr txBox="1"/>
          <p:nvPr/>
        </p:nvSpPr>
        <p:spPr>
          <a:xfrm>
            <a:off x="4874473" y="5502190"/>
            <a:ext cx="27320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Light"/>
                <a:ea typeface="+mn-ea"/>
                <a:cs typeface="+mn-cs"/>
              </a:rPr>
              <a:t>User chooses target</a:t>
            </a:r>
            <a:endParaRPr kumimoji="0" lang="en-US" sz="1800" b="0" i="0" u="none" strike="noStrike" kern="1200" cap="none" spc="0" normalizeH="0" baseline="0" noProof="0" dirty="0">
              <a:ln>
                <a:noFill/>
              </a:ln>
              <a:solidFill>
                <a:srgbClr val="737373"/>
              </a:solidFill>
              <a:effectLst/>
              <a:uLnTx/>
              <a:uFillTx/>
              <a:latin typeface="Segoe UI Light"/>
              <a:ea typeface="+mn-ea"/>
              <a:cs typeface="+mn-cs"/>
            </a:endParaRPr>
          </a:p>
        </p:txBody>
      </p:sp>
      <p:grpSp>
        <p:nvGrpSpPr>
          <p:cNvPr id="7" name="Group 30"/>
          <p:cNvGrpSpPr/>
          <p:nvPr/>
        </p:nvGrpSpPr>
        <p:grpSpPr>
          <a:xfrm>
            <a:off x="4923439" y="3450154"/>
            <a:ext cx="2345121" cy="1578795"/>
            <a:chOff x="5157648" y="3644424"/>
            <a:chExt cx="1583790" cy="1071410"/>
          </a:xfrm>
        </p:grpSpPr>
        <p:pic>
          <p:nvPicPr>
            <p:cNvPr id="28"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7648"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32"/>
            <p:cNvPicPr>
              <a:picLocks noChangeAspect="1"/>
            </p:cNvPicPr>
            <p:nvPr/>
          </p:nvPicPr>
          <p:blipFill>
            <a:blip r:embed="rId8"/>
            <a:stretch>
              <a:fillRect/>
            </a:stretch>
          </p:blipFill>
          <p:spPr>
            <a:xfrm>
              <a:off x="5259757" y="3760561"/>
              <a:ext cx="1363465" cy="766575"/>
            </a:xfrm>
            <a:prstGeom prst="rect">
              <a:avLst/>
            </a:prstGeom>
          </p:spPr>
        </p:pic>
        <p:pic>
          <p:nvPicPr>
            <p:cNvPr id="29"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1166"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2534" y="4019086"/>
              <a:ext cx="319512" cy="619014"/>
            </a:xfrm>
            <a:prstGeom prst="rect">
              <a:avLst/>
            </a:prstGeom>
          </p:spPr>
        </p:pic>
      </p:grpSp>
      <p:grpSp>
        <p:nvGrpSpPr>
          <p:cNvPr id="20" name="Group 39"/>
          <p:cNvGrpSpPr/>
          <p:nvPr/>
        </p:nvGrpSpPr>
        <p:grpSpPr>
          <a:xfrm>
            <a:off x="276438" y="3494474"/>
            <a:ext cx="2488759" cy="1639191"/>
            <a:chOff x="276438" y="3494474"/>
            <a:chExt cx="2488759" cy="1639191"/>
          </a:xfrm>
        </p:grpSpPr>
        <p:pic>
          <p:nvPicPr>
            <p:cNvPr id="24"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438" y="3494474"/>
              <a:ext cx="2488759" cy="1561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8798" y="4067660"/>
              <a:ext cx="551224" cy="1066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247982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 to App in</a:t>
            </a:r>
            <a:br>
              <a:rPr lang="en-US" dirty="0" smtClean="0"/>
            </a:br>
            <a:r>
              <a:rPr lang="en-US" dirty="0" smtClean="0"/>
              <a:t>Windows 10 UAP</a:t>
            </a:r>
            <a:endParaRPr lang="en-US" dirty="0"/>
          </a:p>
        </p:txBody>
      </p:sp>
    </p:spTree>
    <p:extLst>
      <p:ext uri="{BB962C8B-B14F-4D97-AF65-F5344CB8AC3E}">
        <p14:creationId xmlns:p14="http://schemas.microsoft.com/office/powerpoint/2010/main" val="29391023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Enhanced App to App in Windows 10</a:t>
            </a:r>
            <a:endParaRPr lang="en-US" dirty="0"/>
          </a:p>
        </p:txBody>
      </p:sp>
      <p:sp>
        <p:nvSpPr>
          <p:cNvPr id="3" name="Text Placeholder 2"/>
          <p:cNvSpPr>
            <a:spLocks noGrp="1"/>
          </p:cNvSpPr>
          <p:nvPr>
            <p:ph type="body" sz="quarter" idx="10"/>
          </p:nvPr>
        </p:nvSpPr>
        <p:spPr/>
        <p:txBody>
          <a:bodyPr/>
          <a:lstStyle/>
          <a:p>
            <a:endParaRPr lang="nl-NL"/>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7905" y="2755285"/>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ight Arrow 7"/>
          <p:cNvSpPr/>
          <p:nvPr/>
        </p:nvSpPr>
        <p:spPr>
          <a:xfrm>
            <a:off x="2415521" y="2818719"/>
            <a:ext cx="5479541"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Send file token, send data</a:t>
            </a:r>
          </a:p>
        </p:txBody>
      </p:sp>
      <p:grpSp>
        <p:nvGrpSpPr>
          <p:cNvPr id="24" name="Group 23"/>
          <p:cNvGrpSpPr/>
          <p:nvPr/>
        </p:nvGrpSpPr>
        <p:grpSpPr>
          <a:xfrm>
            <a:off x="229278" y="3170583"/>
            <a:ext cx="1942352" cy="1302939"/>
            <a:chOff x="1386116" y="3204996"/>
            <a:chExt cx="1583790" cy="99367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6116" y="3204996"/>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8225" y="3321134"/>
              <a:ext cx="1363465" cy="76657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8225" y="3268429"/>
              <a:ext cx="1363465" cy="808547"/>
            </a:xfrm>
            <a:prstGeom prst="rect">
              <a:avLst/>
            </a:prstGeom>
          </p:spPr>
        </p:pic>
      </p:gr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5203" y="2871423"/>
            <a:ext cx="1362635" cy="766482"/>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7905" y="1423969"/>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ight Arrow 15"/>
          <p:cNvSpPr/>
          <p:nvPr/>
        </p:nvSpPr>
        <p:spPr>
          <a:xfrm>
            <a:off x="2415521" y="1487403"/>
            <a:ext cx="5479541"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Launch a *specific* app</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5203" y="1540107"/>
            <a:ext cx="1362635" cy="766482"/>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8637" y="4138723"/>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5935" y="4254861"/>
            <a:ext cx="1362635" cy="766482"/>
          </a:xfrm>
          <a:prstGeom prst="rect">
            <a:avLst/>
          </a:prstGeom>
        </p:spPr>
      </p:pic>
      <p:grpSp>
        <p:nvGrpSpPr>
          <p:cNvPr id="23" name="Group 22"/>
          <p:cNvGrpSpPr/>
          <p:nvPr/>
        </p:nvGrpSpPr>
        <p:grpSpPr>
          <a:xfrm>
            <a:off x="2426253" y="5661724"/>
            <a:ext cx="5468810" cy="871981"/>
            <a:chOff x="2966004" y="4935981"/>
            <a:chExt cx="5662045" cy="871981"/>
          </a:xfrm>
        </p:grpSpPr>
        <p:sp>
          <p:nvSpPr>
            <p:cNvPr id="22" name="Right Arrow 21"/>
            <p:cNvSpPr/>
            <p:nvPr/>
          </p:nvSpPr>
          <p:spPr>
            <a:xfrm rot="10800000">
              <a:off x="2966004" y="4935981"/>
              <a:ext cx="3083035"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smtClean="0">
                <a:ln>
                  <a:noFill/>
                </a:ln>
                <a:solidFill>
                  <a:prstClr val="white"/>
                </a:solidFill>
                <a:effectLst/>
                <a:uLnTx/>
                <a:uFillTx/>
                <a:latin typeface="Segoe UI Light"/>
                <a:ea typeface="+mn-ea"/>
                <a:cs typeface="+mn-cs"/>
              </a:endParaRPr>
            </a:p>
          </p:txBody>
        </p:sp>
        <p:sp>
          <p:nvSpPr>
            <p:cNvPr id="20" name="Right Arrow 19"/>
            <p:cNvSpPr/>
            <p:nvPr/>
          </p:nvSpPr>
          <p:spPr>
            <a:xfrm>
              <a:off x="3470030" y="4935981"/>
              <a:ext cx="5158019"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App Services</a:t>
              </a:r>
            </a:p>
          </p:txBody>
        </p:sp>
      </p:grpSp>
      <p:grpSp>
        <p:nvGrpSpPr>
          <p:cNvPr id="39" name="Group 38"/>
          <p:cNvGrpSpPr/>
          <p:nvPr/>
        </p:nvGrpSpPr>
        <p:grpSpPr>
          <a:xfrm>
            <a:off x="8359973" y="5661724"/>
            <a:ext cx="984006" cy="925277"/>
            <a:chOff x="8749124" y="4360673"/>
            <a:chExt cx="1530627" cy="1391478"/>
          </a:xfrm>
        </p:grpSpPr>
        <p:sp>
          <p:nvSpPr>
            <p:cNvPr id="40" name="TextBox 39"/>
            <p:cNvSpPr txBox="1"/>
            <p:nvPr/>
          </p:nvSpPr>
          <p:spPr>
            <a:xfrm>
              <a:off x="8749124" y="4360673"/>
              <a:ext cx="1530627" cy="1391478"/>
            </a:xfrm>
            <a:prstGeom prst="rect">
              <a:avLst/>
            </a:prstGeom>
            <a:noFill/>
            <a:ln>
              <a:solidFill>
                <a:schemeClr val="accent1"/>
              </a:solidFill>
            </a:ln>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endParaRPr kumimoji="0" lang="en-GB" sz="1800" b="0" i="0" u="none" strike="noStrike" kern="1200" cap="none" spc="0" normalizeH="0" baseline="0" noProof="0" dirty="0" err="1" smtClean="0">
                <a:ln>
                  <a:noFill/>
                </a:ln>
                <a:solidFill>
                  <a:srgbClr val="737373"/>
                </a:solidFill>
                <a:effectLst/>
                <a:uLnTx/>
                <a:uFillTx/>
                <a:latin typeface="Segoe UI Light"/>
                <a:ea typeface="+mn-ea"/>
                <a:cs typeface="+mn-cs"/>
              </a:endParaRPr>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grpSp>
        <p:nvGrpSpPr>
          <p:cNvPr id="43" name="Group 42"/>
          <p:cNvGrpSpPr/>
          <p:nvPr/>
        </p:nvGrpSpPr>
        <p:grpSpPr>
          <a:xfrm>
            <a:off x="2415521" y="4302435"/>
            <a:ext cx="5479541" cy="871981"/>
            <a:chOff x="2966004" y="4935981"/>
            <a:chExt cx="5662045" cy="871981"/>
          </a:xfrm>
        </p:grpSpPr>
        <p:sp>
          <p:nvSpPr>
            <p:cNvPr id="44" name="Right Arrow 43"/>
            <p:cNvSpPr/>
            <p:nvPr/>
          </p:nvSpPr>
          <p:spPr>
            <a:xfrm rot="10800000">
              <a:off x="2966004" y="4935981"/>
              <a:ext cx="3083035"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smtClean="0">
                <a:ln>
                  <a:noFill/>
                </a:ln>
                <a:solidFill>
                  <a:prstClr val="white"/>
                </a:solidFill>
                <a:effectLst/>
                <a:uLnTx/>
                <a:uFillTx/>
                <a:latin typeface="Segoe UI Light"/>
                <a:ea typeface="+mn-ea"/>
                <a:cs typeface="+mn-cs"/>
              </a:endParaRPr>
            </a:p>
          </p:txBody>
        </p:sp>
        <p:sp>
          <p:nvSpPr>
            <p:cNvPr id="45" name="Right Arrow 44"/>
            <p:cNvSpPr/>
            <p:nvPr/>
          </p:nvSpPr>
          <p:spPr>
            <a:xfrm>
              <a:off x="3470030" y="4935981"/>
              <a:ext cx="5158019"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Launch for Results</a:t>
              </a:r>
            </a:p>
          </p:txBody>
        </p:sp>
      </p:grpSp>
    </p:spTree>
    <p:extLst>
      <p:ext uri="{BB962C8B-B14F-4D97-AF65-F5344CB8AC3E}">
        <p14:creationId xmlns:p14="http://schemas.microsoft.com/office/powerpoint/2010/main" val="14415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URI Activation++</a:t>
            </a:r>
          </a:p>
        </p:txBody>
      </p:sp>
      <p:sp>
        <p:nvSpPr>
          <p:cNvPr id="7" name="Content Placeholder 6"/>
          <p:cNvSpPr>
            <a:spLocks noGrp="1"/>
          </p:cNvSpPr>
          <p:nvPr>
            <p:ph type="body" sz="quarter" idx="10"/>
          </p:nvPr>
        </p:nvSpPr>
        <p:spPr/>
        <p:txBody>
          <a:bodyPr/>
          <a:lstStyle/>
          <a:p>
            <a:r>
              <a:rPr lang="en-GB" sz="4000" dirty="0" smtClean="0"/>
              <a:t>Invoke </a:t>
            </a:r>
            <a:r>
              <a:rPr lang="en-GB" sz="4000" dirty="0"/>
              <a:t>a specific </a:t>
            </a:r>
            <a:r>
              <a:rPr lang="en-GB" sz="4000" dirty="0" smtClean="0"/>
              <a:t>app</a:t>
            </a:r>
            <a:endParaRPr lang="en-US" sz="4000" dirty="0"/>
          </a:p>
        </p:txBody>
      </p:sp>
      <p:cxnSp>
        <p:nvCxnSpPr>
          <p:cNvPr id="10" name="Straight Arrow Connector 9"/>
          <p:cNvCxnSpPr/>
          <p:nvPr/>
        </p:nvCxnSpPr>
        <p:spPr>
          <a:xfrm>
            <a:off x="1951037" y="4280381"/>
            <a:ext cx="792480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9" y="3649420"/>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8798" y="3936407"/>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sp>
        <p:nvSpPr>
          <p:cNvPr id="6" name="Rectangle 5"/>
          <p:cNvSpPr/>
          <p:nvPr/>
        </p:nvSpPr>
        <p:spPr>
          <a:xfrm>
            <a:off x="2134365" y="3535678"/>
            <a:ext cx="7754377" cy="1471172"/>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options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LauncherOptions</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options.TargetApplicationPackageFamilyName =  </a:t>
            </a:r>
            <a:r>
              <a:rPr kumimoji="0" lang="en-US" sz="1600" b="1"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"24919.InstapaperIt"</a:t>
            </a:r>
            <a:r>
              <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launchUri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Uri</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600" b="0" i="0" u="none" strike="noStrike" kern="1200" cap="none" spc="0" normalizeH="0" baseline="0" noProof="1">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"instapaper</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:?AddUrl=http%3A%2F%2Fbing.com"</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600" b="0" i="0" u="none" strike="noStrike" kern="1200" cap="none" spc="0" normalizeH="0" baseline="0" noProof="1" smtClean="0">
              <a:ln>
                <a:noFill/>
              </a:ln>
              <a:solidFill>
                <a:srgbClr val="737373"/>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Launcher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.LaunchUriAsync(launchUri, options);</a:t>
            </a:r>
            <a:endParaRPr kumimoji="0" lang="en-US" sz="1600" b="1" i="0" u="none" strike="noStrike" kern="1200" cap="none" spc="0" normalizeH="0" baseline="0" noProof="1">
              <a:ln>
                <a:noFill/>
              </a:ln>
              <a:solidFill>
                <a:srgbClr val="737373"/>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414997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URI Activation++</a:t>
            </a:r>
          </a:p>
        </p:txBody>
      </p:sp>
      <p:sp>
        <p:nvSpPr>
          <p:cNvPr id="5" name="Content Placeholder 4"/>
          <p:cNvSpPr>
            <a:spLocks noGrp="1"/>
          </p:cNvSpPr>
          <p:nvPr>
            <p:ph type="body" sz="quarter" idx="10"/>
          </p:nvPr>
        </p:nvSpPr>
        <p:spPr/>
        <p:txBody>
          <a:bodyPr/>
          <a:lstStyle/>
          <a:p>
            <a:r>
              <a:rPr lang="en-GB" sz="4000" dirty="0" smtClean="0"/>
              <a:t>Send Files</a:t>
            </a:r>
            <a:endParaRPr lang="en-US" sz="4000" dirty="0"/>
          </a:p>
        </p:txBody>
      </p:sp>
      <p:cxnSp>
        <p:nvCxnSpPr>
          <p:cNvPr id="10" name="Straight Arrow Connector 9"/>
          <p:cNvCxnSpPr/>
          <p:nvPr/>
        </p:nvCxnSpPr>
        <p:spPr>
          <a:xfrm>
            <a:off x="1951037" y="4280381"/>
            <a:ext cx="792480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9" y="3649420"/>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8798" y="3936407"/>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sp>
        <p:nvSpPr>
          <p:cNvPr id="6" name="Rectangle 5"/>
          <p:cNvSpPr/>
          <p:nvPr/>
        </p:nvSpPr>
        <p:spPr>
          <a:xfrm>
            <a:off x="1935042" y="2150761"/>
            <a:ext cx="9429021" cy="2847574"/>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options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LauncherOptions</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options.TargetApplicationPackageFamilyName = </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mn-cs"/>
              </a:rPr>
              <a:t>"24919.InstapaperIt"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mn-cs"/>
              </a:rPr>
              <a:t>var </a:t>
            </a:r>
            <a:r>
              <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token = </a:t>
            </a:r>
            <a:r>
              <a:rPr kumimoji="0" lang="en-US" sz="1600" b="1" i="0" u="none" strike="noStrike" kern="1200" cap="none" spc="0" normalizeH="0" baseline="0" noProof="1">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SharedStorageAccessManager</a:t>
            </a:r>
            <a:r>
              <a:rPr kumimoji="0" lang="en-US" sz="1600" b="1"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.AddFile</a:t>
            </a:r>
            <a:r>
              <a:rPr kumimoji="0" lang="en-US" sz="1600" b="0" i="0" u="none" strike="noStrike" kern="1200" cap="none" spc="0" normalizeH="0" baseline="0" noProof="1">
                <a:ln>
                  <a:noFill/>
                </a:ln>
                <a:solidFill>
                  <a:srgbClr val="737373"/>
                </a:solidFill>
                <a:effectLst/>
                <a:uLnTx/>
                <a:uFillTx/>
                <a:latin typeface="Calibri" panose="020F0502020204030204" pitchFamily="34" charset="0"/>
                <a:ea typeface="MS Mincho" panose="02020609040205080304" pitchFamily="49" charset="-128"/>
                <a:cs typeface="Times New Roman" panose="02020603050405020304" pitchFamily="18" charset="0"/>
              </a:rPr>
              <a:t> </a:t>
            </a:r>
            <a:r>
              <a:rPr kumimoji="0" lang="en-US" sz="1600" b="1"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(gpxFile);</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ValueSet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inputData = </a:t>
            </a:r>
            <a:r>
              <a:rPr kumimoji="0" lang="en-US" sz="1600" b="0" i="0" u="none" strike="noStrike" kern="1200" cap="none" spc="0" normalizeH="0" baseline="0" noProof="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ValueSet</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1">
              <a:ln>
                <a:noFill/>
              </a:ln>
              <a:solidFill>
                <a:srgbClr val="737373"/>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inputData.Add(</a:t>
            </a:r>
            <a:r>
              <a:rPr kumimoji="0" lang="en-US" sz="1600" b="0" i="0" u="none" strike="noStrike" kern="1200" cap="none" spc="0" normalizeH="0" baseline="0" noProof="1">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Token"</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token);</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launchUri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Uri</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kumimoji="0" lang="en-US" sz="1600" b="0" i="0" u="none" strike="noStrike" kern="1200" cap="none" spc="0" normalizeH="0" baseline="0" noProof="1">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mn-cs"/>
              </a:rPr>
              <a:t>"</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instapaper:?AddUrl=http%3A%2F%2Fbing.com"</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1" smtClean="0">
              <a:ln>
                <a:noFill/>
              </a:ln>
              <a:solidFill>
                <a:srgbClr val="737373"/>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mn-cs"/>
              </a:rPr>
              <a:t>await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Launcher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.LaunchUriAsync(launchUri, options, inputData);</a:t>
            </a:r>
            <a:endParaRPr kumimoji="0" lang="en-US" sz="1600" b="1" i="0" u="none" strike="noStrike" kern="1200" cap="none" spc="0" normalizeH="0" baseline="0" noProof="1">
              <a:ln>
                <a:noFill/>
              </a:ln>
              <a:solidFill>
                <a:srgbClr val="737373"/>
              </a:solidFill>
              <a:effectLst/>
              <a:uLnTx/>
              <a:uFillTx/>
              <a:latin typeface="Segoe UI Light"/>
              <a:ea typeface="+mn-ea"/>
              <a:cs typeface="+mn-cs"/>
            </a:endParaRPr>
          </a:p>
        </p:txBody>
      </p:sp>
    </p:spTree>
    <p:extLst>
      <p:ext uri="{BB962C8B-B14F-4D97-AF65-F5344CB8AC3E}">
        <p14:creationId xmlns:p14="http://schemas.microsoft.com/office/powerpoint/2010/main" val="3435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URI Support</a:t>
            </a:r>
            <a:endParaRPr lang="en-US" dirty="0"/>
          </a:p>
        </p:txBody>
      </p:sp>
      <p:sp>
        <p:nvSpPr>
          <p:cNvPr id="5" name="Content Placeholder 4"/>
          <p:cNvSpPr>
            <a:spLocks noGrp="1"/>
          </p:cNvSpPr>
          <p:nvPr>
            <p:ph type="body" sz="quarter" idx="10"/>
          </p:nvPr>
        </p:nvSpPr>
        <p:spPr/>
        <p:txBody>
          <a:bodyPr/>
          <a:lstStyle/>
          <a:p>
            <a:r>
              <a:rPr lang="en-GB" sz="4000" dirty="0" smtClean="0"/>
              <a:t>Discover if app already installed to handle a Uri</a:t>
            </a:r>
            <a:endParaRPr lang="en-US" sz="4000" dirty="0"/>
          </a:p>
        </p:txBody>
      </p:sp>
      <p:cxnSp>
        <p:nvCxnSpPr>
          <p:cNvPr id="10" name="Straight Arrow Connector 9"/>
          <p:cNvCxnSpPr/>
          <p:nvPr/>
        </p:nvCxnSpPr>
        <p:spPr>
          <a:xfrm>
            <a:off x="3538330" y="5457937"/>
            <a:ext cx="5387009"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8361" y="5011542"/>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0720" y="5298529"/>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094" y="4933808"/>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83203" y="5049945"/>
            <a:ext cx="1363466" cy="766575"/>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3453" y="5220795"/>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9264" y="5308470"/>
            <a:ext cx="348195" cy="619014"/>
          </a:xfrm>
          <a:prstGeom prst="rect">
            <a:avLst/>
          </a:prstGeom>
        </p:spPr>
      </p:pic>
      <p:sp>
        <p:nvSpPr>
          <p:cNvPr id="6" name="Rectangle 5"/>
          <p:cNvSpPr/>
          <p:nvPr/>
        </p:nvSpPr>
        <p:spPr>
          <a:xfrm>
            <a:off x="661249" y="2032385"/>
            <a:ext cx="9429021" cy="904863"/>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queryUri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Uri</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kumimoji="0" lang="en-US" sz="1600" b="0" i="0" u="none" strike="noStrike" kern="1200" cap="none" spc="0" normalizeH="0" baseline="0" noProof="1">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mn-cs"/>
              </a:rPr>
              <a:t>"</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instapaper:"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1" smtClean="0">
              <a:ln>
                <a:noFill/>
              </a:ln>
              <a:solidFill>
                <a:srgbClr val="737373"/>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mn-cs"/>
              </a:rPr>
              <a:t>await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Launcher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.QueryUriSupportAsync(queryUri, </a:t>
            </a:r>
            <a:r>
              <a:rPr kumimoji="0" lang="en-US" sz="1600" b="0" i="0" u="none" strike="noStrike" kern="1200" cap="none" spc="0" normalizeH="0" baseline="0" noProof="1">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LaunchUriType</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.LaunchUri);</a:t>
            </a:r>
            <a:endParaRPr kumimoji="0" lang="en-US" sz="1600" b="1" i="0" u="none" strike="noStrike" kern="1200" cap="none" spc="0" normalizeH="0" baseline="0" noProof="1">
              <a:ln>
                <a:noFill/>
              </a:ln>
              <a:solidFill>
                <a:srgbClr val="737373"/>
              </a:solidFill>
              <a:effectLst/>
              <a:uLnTx/>
              <a:uFillTx/>
              <a:latin typeface="Segoe UI Light"/>
              <a:ea typeface="+mn-ea"/>
              <a:cs typeface="+mn-cs"/>
            </a:endParaRPr>
          </a:p>
        </p:txBody>
      </p:sp>
      <p:sp>
        <p:nvSpPr>
          <p:cNvPr id="3" name="TextBox 2"/>
          <p:cNvSpPr txBox="1"/>
          <p:nvPr/>
        </p:nvSpPr>
        <p:spPr>
          <a:xfrm>
            <a:off x="5677875" y="4345154"/>
            <a:ext cx="1391479" cy="2520690"/>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6600" b="1" i="0" u="none" strike="noStrike" kern="1200" cap="none" spc="0" normalizeH="0" baseline="0" noProof="0" dirty="0" smtClean="0">
                <a:ln>
                  <a:noFill/>
                </a:ln>
                <a:solidFill>
                  <a:srgbClr val="FF0000"/>
                </a:solidFill>
                <a:effectLst/>
                <a:uLnTx/>
                <a:uFillTx/>
                <a:latin typeface="Segoe UI Light"/>
                <a:ea typeface="+mn-ea"/>
                <a:cs typeface="+mn-cs"/>
              </a:rPr>
              <a:t>?</a:t>
            </a:r>
            <a:endParaRPr kumimoji="0" lang="en-GB" sz="2800" b="1" i="0" u="none" strike="noStrike" kern="1200" cap="none" spc="0" normalizeH="0" baseline="0" noProof="0" dirty="0" smtClean="0">
              <a:ln>
                <a:noFill/>
              </a:ln>
              <a:solidFill>
                <a:srgbClr val="FF0000"/>
              </a:solidFill>
              <a:effectLst/>
              <a:uLnTx/>
              <a:uFillTx/>
              <a:latin typeface="Segoe UI Light"/>
              <a:ea typeface="+mn-ea"/>
              <a:cs typeface="+mn-cs"/>
            </a:endParaRPr>
          </a:p>
        </p:txBody>
      </p:sp>
      <p:sp>
        <p:nvSpPr>
          <p:cNvPr id="13" name="Rectangle 12"/>
          <p:cNvSpPr/>
          <p:nvPr/>
        </p:nvSpPr>
        <p:spPr>
          <a:xfrm>
            <a:off x="661249" y="3128047"/>
            <a:ext cx="11424733" cy="1224951"/>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queryUri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Uri</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kumimoji="0" lang="en-US" sz="1600" b="0" i="0" u="none" strike="noStrike" kern="1200" cap="none" spc="0" normalizeH="0" baseline="0" noProof="1">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mn-cs"/>
              </a:rPr>
              <a:t>"</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instapaper:"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string</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packageFamilyName = </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mn-cs"/>
              </a:rPr>
              <a:t>"</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24919.InstapaperIt</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mn-cs"/>
              </a:rPr>
              <a:t>await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Launcher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.QueryUriSupportAsync(queryUri,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LaunchUriType</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.LaunchUriForResults, packageFamilyName);</a:t>
            </a:r>
            <a:endParaRPr kumimoji="0" lang="en-US" sz="1600" b="1" i="0" u="none" strike="noStrike" kern="1200" cap="none" spc="0" normalizeH="0" baseline="0" noProof="1">
              <a:ln>
                <a:noFill/>
              </a:ln>
              <a:solidFill>
                <a:srgbClr val="737373"/>
              </a:solidFill>
              <a:effectLst/>
              <a:uLnTx/>
              <a:uFillTx/>
              <a:latin typeface="Segoe UI Light"/>
              <a:ea typeface="+mn-ea"/>
              <a:cs typeface="+mn-cs"/>
            </a:endParaRPr>
          </a:p>
        </p:txBody>
      </p:sp>
    </p:spTree>
    <p:extLst>
      <p:ext uri="{BB962C8B-B14F-4D97-AF65-F5344CB8AC3E}">
        <p14:creationId xmlns:p14="http://schemas.microsoft.com/office/powerpoint/2010/main" val="290975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2108289" y="3620126"/>
            <a:ext cx="7664824" cy="50805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2" name="Title 1"/>
          <p:cNvSpPr>
            <a:spLocks noGrp="1"/>
          </p:cNvSpPr>
          <p:nvPr>
            <p:ph type="title"/>
          </p:nvPr>
        </p:nvSpPr>
        <p:spPr/>
        <p:txBody>
          <a:bodyPr/>
          <a:lstStyle/>
          <a:p>
            <a:r>
              <a:rPr lang="en-US" dirty="0" smtClean="0"/>
              <a:t>Launch for Results</a:t>
            </a:r>
            <a:endParaRPr lang="en-US" dirty="0"/>
          </a:p>
        </p:txBody>
      </p:sp>
      <p:sp>
        <p:nvSpPr>
          <p:cNvPr id="8" name="Content Placeholder 7"/>
          <p:cNvSpPr>
            <a:spLocks noGrp="1"/>
          </p:cNvSpPr>
          <p:nvPr>
            <p:ph type="body" sz="quarter" idx="10"/>
          </p:nvPr>
        </p:nvSpPr>
        <p:spPr/>
        <p:txBody>
          <a:bodyPr/>
          <a:lstStyle/>
          <a:p>
            <a:r>
              <a:rPr lang="en-US" sz="4000" dirty="0" smtClean="0"/>
              <a:t>Launching the app</a:t>
            </a:r>
            <a:endParaRPr lang="en-US" sz="4000" dirty="0"/>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9" y="3649420"/>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92387" y="3760561"/>
            <a:ext cx="1363466" cy="766575"/>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sp>
        <p:nvSpPr>
          <p:cNvPr id="6" name="Rectangle 5"/>
          <p:cNvSpPr/>
          <p:nvPr/>
        </p:nvSpPr>
        <p:spPr>
          <a:xfrm>
            <a:off x="2082800" y="2287588"/>
            <a:ext cx="9508147" cy="3451225"/>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options = </a:t>
            </a:r>
            <a:r>
              <a:rPr kumimoji="0" lang="en-US" sz="1600" b="0" i="0" u="none" strike="noStrike" kern="1200" cap="none" spc="0" normalizeH="0" baseline="0" noProof="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LauncherOptions</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options.TargetApplicationPackageFamilyName = </a:t>
            </a:r>
            <a:r>
              <a:rPr kumimoji="0" lang="en-US" sz="1600" b="0" i="0" u="none" strike="noStrike" kern="1200" cap="none" spc="0" normalizeH="0" baseline="0" noProof="1">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mn-cs"/>
              </a:rPr>
              <a:t>"24919.Instap"</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launchUri = </a:t>
            </a:r>
            <a:r>
              <a:rPr kumimoji="0" lang="en-US" sz="1600" b="0" i="0" u="none" strike="noStrike" kern="1200" cap="none" spc="0" normalizeH="0" baseline="0" noProof="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Uri</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kumimoji="0" lang="en-US" sz="1600" b="0" i="0" u="none" strike="noStrike" kern="1200" cap="none" spc="0" normalizeH="0" baseline="0" noProof="1">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"instapaper:?AddUrl=http%3A%2F%2Fbing.com"</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mn-cs"/>
              </a:rPr>
              <a:t>await</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Launcher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.LaunchUriForResultsAsync(launchUri</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 options, data);</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resultData</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ValueSet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srgbClr val="737373"/>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resultData.Add</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kumimoji="0" lang="en-US" sz="16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"Result"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a:ln>
                  <a:noFill/>
                </a:ln>
                <a:solidFill>
                  <a:srgbClr val="737373"/>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value</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operation.ProtocolForResultsOperation.ReportCompleted</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a:t>
            </a:r>
            <a:r>
              <a:rPr kumimoji="0" lang="en-US" sz="16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resultData</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);A</a:t>
            </a:r>
            <a:endPar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endParaRP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98" y="3936407"/>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453354" y="3988258"/>
            <a:ext cx="360228" cy="640405"/>
          </a:xfrm>
          <a:prstGeom prst="rect">
            <a:avLst/>
          </a:prstGeom>
        </p:spPr>
      </p:pic>
      <p:sp>
        <p:nvSpPr>
          <p:cNvPr id="14" name="TextBox 13"/>
          <p:cNvSpPr txBox="1"/>
          <p:nvPr/>
        </p:nvSpPr>
        <p:spPr>
          <a:xfrm>
            <a:off x="725932" y="5055182"/>
            <a:ext cx="6848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37373"/>
                </a:solidFill>
                <a:effectLst/>
                <a:uLnTx/>
                <a:uFillTx/>
                <a:latin typeface="Segoe UI Light"/>
                <a:ea typeface="+mn-ea"/>
                <a:cs typeface="+mn-cs"/>
              </a:rPr>
              <a:t>App1</a:t>
            </a:r>
            <a:endParaRPr kumimoji="0" lang="en-US" sz="1800" b="0" i="0" u="none" strike="noStrike" kern="1200" cap="none" spc="0" normalizeH="0" baseline="0" noProof="0" dirty="0">
              <a:ln>
                <a:noFill/>
              </a:ln>
              <a:solidFill>
                <a:srgbClr val="737373"/>
              </a:solidFill>
              <a:effectLst/>
              <a:uLnTx/>
              <a:uFillTx/>
              <a:latin typeface="Segoe UI Light"/>
              <a:ea typeface="+mn-ea"/>
              <a:cs typeface="+mn-cs"/>
            </a:endParaRPr>
          </a:p>
        </p:txBody>
      </p:sp>
      <p:sp>
        <p:nvSpPr>
          <p:cNvPr id="15" name="TextBox 14"/>
          <p:cNvSpPr txBox="1"/>
          <p:nvPr/>
        </p:nvSpPr>
        <p:spPr>
          <a:xfrm>
            <a:off x="10436802" y="5055182"/>
            <a:ext cx="7200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37373"/>
                </a:solidFill>
                <a:effectLst/>
                <a:uLnTx/>
                <a:uFillTx/>
                <a:latin typeface="Segoe UI Light"/>
                <a:ea typeface="+mn-ea"/>
                <a:cs typeface="+mn-cs"/>
              </a:rPr>
              <a:t>App2</a:t>
            </a:r>
            <a:endParaRPr kumimoji="0" lang="en-US" sz="1800" b="0" i="0" u="none" strike="noStrike" kern="1200" cap="none" spc="0" normalizeH="0" baseline="0" noProof="0" dirty="0">
              <a:ln>
                <a:noFill/>
              </a:ln>
              <a:solidFill>
                <a:srgbClr val="737373"/>
              </a:solidFill>
              <a:effectLst/>
              <a:uLnTx/>
              <a:uFillTx/>
              <a:latin typeface="Segoe UI Light"/>
              <a:ea typeface="+mn-ea"/>
              <a:cs typeface="+mn-cs"/>
            </a:endParaRPr>
          </a:p>
        </p:txBody>
      </p:sp>
      <p:sp>
        <p:nvSpPr>
          <p:cNvPr id="17" name="Right Arrow 16"/>
          <p:cNvSpPr/>
          <p:nvPr/>
        </p:nvSpPr>
        <p:spPr>
          <a:xfrm flipH="1">
            <a:off x="2108289" y="4150524"/>
            <a:ext cx="7664824" cy="50805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68672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Services</a:t>
            </a:r>
            <a:endParaRPr lang="nl-NL" dirty="0"/>
          </a:p>
        </p:txBody>
      </p:sp>
    </p:spTree>
    <p:extLst>
      <p:ext uri="{BB962C8B-B14F-4D97-AF65-F5344CB8AC3E}">
        <p14:creationId xmlns:p14="http://schemas.microsoft.com/office/powerpoint/2010/main" val="379790678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What are App Services?</a:t>
            </a:r>
            <a:endParaRPr lang="en-GB" dirty="0"/>
          </a:p>
        </p:txBody>
      </p:sp>
      <p:sp>
        <p:nvSpPr>
          <p:cNvPr id="4" name="Text Placeholder 3"/>
          <p:cNvSpPr>
            <a:spLocks noGrp="1"/>
          </p:cNvSpPr>
          <p:nvPr>
            <p:ph type="body" sz="quarter" idx="10"/>
          </p:nvPr>
        </p:nvSpPr>
        <p:spPr/>
        <p:txBody>
          <a:bodyPr/>
          <a:lstStyle/>
          <a:p>
            <a:r>
              <a:rPr lang="en-GB" dirty="0" smtClean="0">
                <a:latin typeface="+mn-lt"/>
              </a:rPr>
              <a:t>UAP offers many APIs that allow apps to interact with the platform</a:t>
            </a:r>
          </a:p>
          <a:p>
            <a:pPr marL="342900" lvl="1" indent="-342900">
              <a:buFont typeface="Arial" panose="020B0604020202020204" pitchFamily="34" charset="0"/>
              <a:buChar char="•"/>
            </a:pPr>
            <a:r>
              <a:rPr lang="en-GB" sz="2000" dirty="0" err="1" smtClean="0"/>
              <a:t>Windows.ApplicationModel.Contacts</a:t>
            </a:r>
            <a:endParaRPr lang="en-GB" sz="2000" dirty="0" smtClean="0"/>
          </a:p>
          <a:p>
            <a:pPr marL="342900" lvl="1" indent="-342900">
              <a:buFont typeface="Arial" panose="020B0604020202020204" pitchFamily="34" charset="0"/>
              <a:buChar char="•"/>
            </a:pPr>
            <a:r>
              <a:rPr lang="en-GB" sz="2000" dirty="0" err="1" smtClean="0"/>
              <a:t>Windows.ApplicationModel.Email</a:t>
            </a:r>
            <a:endParaRPr lang="en-GB" sz="2000" dirty="0" smtClean="0"/>
          </a:p>
          <a:p>
            <a:pPr marL="342900" lvl="1" indent="-342900">
              <a:buFont typeface="Arial" panose="020B0604020202020204" pitchFamily="34" charset="0"/>
              <a:buChar char="•"/>
            </a:pPr>
            <a:r>
              <a:rPr lang="en-GB" sz="2000" dirty="0" err="1" smtClean="0"/>
              <a:t>Windows.System.Launcher.LaunchUriAsync</a:t>
            </a:r>
            <a:r>
              <a:rPr lang="en-GB" sz="2000" dirty="0" smtClean="0"/>
              <a:t> to launch settings, maps, store etc…</a:t>
            </a:r>
          </a:p>
          <a:p>
            <a:pPr marL="342900" lvl="1" indent="-342900">
              <a:buFont typeface="Arial" panose="020B0604020202020204" pitchFamily="34" charset="0"/>
              <a:buChar char="•"/>
            </a:pPr>
            <a:r>
              <a:rPr lang="en-GB" sz="2000" dirty="0" smtClean="0"/>
              <a:t>more…</a:t>
            </a:r>
          </a:p>
          <a:p>
            <a:r>
              <a:rPr lang="en-GB" dirty="0" smtClean="0">
                <a:latin typeface="+mn-lt"/>
              </a:rPr>
              <a:t>UAP also allows apps to interact with each other</a:t>
            </a:r>
          </a:p>
          <a:p>
            <a:pPr marL="342900" lvl="1" indent="-342900">
              <a:buFont typeface="Arial" panose="020B0604020202020204" pitchFamily="34" charset="0"/>
              <a:buChar char="•"/>
            </a:pPr>
            <a:r>
              <a:rPr lang="en-GB" sz="2000" dirty="0" smtClean="0"/>
              <a:t>Uri Associations using </a:t>
            </a:r>
            <a:r>
              <a:rPr lang="en-GB" sz="2000" dirty="0" err="1" smtClean="0"/>
              <a:t>LaunchUriAsync</a:t>
            </a:r>
            <a:endParaRPr lang="en-GB" sz="2000" dirty="0" smtClean="0"/>
          </a:p>
          <a:p>
            <a:pPr marL="342900" lvl="1" indent="-342900">
              <a:buFont typeface="Arial" panose="020B0604020202020204" pitchFamily="34" charset="0"/>
              <a:buChar char="•"/>
            </a:pPr>
            <a:r>
              <a:rPr lang="en-GB" sz="2000" dirty="0" smtClean="0"/>
              <a:t>File associations using </a:t>
            </a:r>
            <a:r>
              <a:rPr lang="en-GB" sz="2000" dirty="0" err="1" smtClean="0"/>
              <a:t>LaunchFileAsync</a:t>
            </a:r>
            <a:endParaRPr lang="en-GB" sz="2000" dirty="0" smtClean="0"/>
          </a:p>
          <a:p>
            <a:pPr marL="342900" lvl="1" indent="-342900">
              <a:buFont typeface="Arial" panose="020B0604020202020204" pitchFamily="34" charset="0"/>
              <a:buChar char="•"/>
            </a:pPr>
            <a:r>
              <a:rPr lang="en-GB" sz="2000" dirty="0" smtClean="0"/>
              <a:t>Launch for results using </a:t>
            </a:r>
            <a:r>
              <a:rPr lang="en-GB" sz="2000" dirty="0" err="1" smtClean="0"/>
              <a:t>LaunchUriForResultsAsync</a:t>
            </a:r>
            <a:endParaRPr lang="en-GB" sz="2000" dirty="0" smtClean="0"/>
          </a:p>
          <a:p>
            <a:pPr marL="342900" lvl="1" indent="-342900">
              <a:buFont typeface="Arial" panose="020B0604020202020204" pitchFamily="34" charset="0"/>
              <a:buChar char="•"/>
            </a:pPr>
            <a:r>
              <a:rPr lang="en-GB" sz="2000" dirty="0" smtClean="0"/>
              <a:t>App Services</a:t>
            </a:r>
          </a:p>
        </p:txBody>
      </p:sp>
    </p:spTree>
    <p:extLst>
      <p:ext uri="{BB962C8B-B14F-4D97-AF65-F5344CB8AC3E}">
        <p14:creationId xmlns:p14="http://schemas.microsoft.com/office/powerpoint/2010/main" val="5593381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Think ‘Web Services on device’</a:t>
            </a:r>
            <a:endParaRPr lang="en-GB" dirty="0"/>
          </a:p>
        </p:txBody>
      </p:sp>
      <p:sp>
        <p:nvSpPr>
          <p:cNvPr id="2" name="Text Placeholder 1"/>
          <p:cNvSpPr>
            <a:spLocks noGrp="1"/>
          </p:cNvSpPr>
          <p:nvPr>
            <p:ph type="body" sz="quarter" idx="10"/>
          </p:nvPr>
        </p:nvSpPr>
        <p:spPr/>
        <p:txBody>
          <a:bodyPr/>
          <a:lstStyle/>
          <a:p>
            <a:endParaRPr lang="nl-NL"/>
          </a:p>
        </p:txBody>
      </p:sp>
      <p:grpSp>
        <p:nvGrpSpPr>
          <p:cNvPr id="5" name="Group 35"/>
          <p:cNvGrpSpPr/>
          <p:nvPr/>
        </p:nvGrpSpPr>
        <p:grpSpPr>
          <a:xfrm>
            <a:off x="1575111" y="1968310"/>
            <a:ext cx="2066500" cy="1575094"/>
            <a:chOff x="9995362" y="3644424"/>
            <a:chExt cx="1583790" cy="1071410"/>
          </a:xfrm>
        </p:grpSpPr>
        <p:pic>
          <p:nvPicPr>
            <p:cNvPr id="6"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8"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grpSp>
        <p:nvGrpSpPr>
          <p:cNvPr id="10" name="Group 35"/>
          <p:cNvGrpSpPr/>
          <p:nvPr/>
        </p:nvGrpSpPr>
        <p:grpSpPr>
          <a:xfrm>
            <a:off x="1575111" y="4694944"/>
            <a:ext cx="2066500" cy="1575094"/>
            <a:chOff x="9995362" y="3644424"/>
            <a:chExt cx="1583790" cy="1071410"/>
          </a:xfrm>
        </p:grpSpPr>
        <p:pic>
          <p:nvPicPr>
            <p:cNvPr id="11"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3"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15" name="TextBox 14"/>
          <p:cNvSpPr txBox="1"/>
          <p:nvPr/>
        </p:nvSpPr>
        <p:spPr>
          <a:xfrm>
            <a:off x="1786357" y="1432966"/>
            <a:ext cx="1701009" cy="470898"/>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Client App A</a:t>
            </a:r>
          </a:p>
        </p:txBody>
      </p:sp>
      <p:sp>
        <p:nvSpPr>
          <p:cNvPr id="16" name="TextBox 15"/>
          <p:cNvSpPr txBox="1"/>
          <p:nvPr/>
        </p:nvSpPr>
        <p:spPr>
          <a:xfrm>
            <a:off x="1747348" y="4199549"/>
            <a:ext cx="1701009" cy="470898"/>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Client App B</a:t>
            </a:r>
          </a:p>
        </p:txBody>
      </p:sp>
      <p:pic>
        <p:nvPicPr>
          <p:cNvPr id="19" name="Picture 37"/>
          <p:cNvPicPr>
            <a:picLocks noChangeAspect="1"/>
          </p:cNvPicPr>
          <p:nvPr/>
        </p:nvPicPr>
        <p:blipFill>
          <a:blip r:embed="rId6" cstate="print">
            <a:extLst>
              <a:ext uri="{BEBA8EAE-BF5A-486C-A8C5-ECC9F3942E4B}">
                <a14:imgProps xmlns:a14="http://schemas.microsoft.com/office/drawing/2010/main">
                  <a14:imgLayer r:embed="rId7">
                    <a14:imgEffect>
                      <a14:artisticChalkSketch/>
                    </a14:imgEffect>
                  </a14:imgLayer>
                </a14:imgProps>
              </a:ext>
              <a:ext uri="{28A0092B-C50C-407E-A947-70E740481C1C}">
                <a14:useLocalDpi xmlns:a14="http://schemas.microsoft.com/office/drawing/2010/main" val="0"/>
              </a:ext>
            </a:extLst>
          </a:blip>
          <a:stretch>
            <a:fillRect/>
          </a:stretch>
        </p:blipFill>
        <p:spPr>
          <a:xfrm>
            <a:off x="8624926" y="2203351"/>
            <a:ext cx="1779025" cy="1126952"/>
          </a:xfrm>
          <a:prstGeom prst="rect">
            <a:avLst/>
          </a:prstGeom>
        </p:spPr>
      </p:pic>
      <p:sp>
        <p:nvSpPr>
          <p:cNvPr id="23" name="TextBox 22"/>
          <p:cNvSpPr txBox="1"/>
          <p:nvPr/>
        </p:nvSpPr>
        <p:spPr>
          <a:xfrm>
            <a:off x="8575231" y="2129106"/>
            <a:ext cx="1900613" cy="1290081"/>
          </a:xfrm>
          <a:prstGeom prst="rect">
            <a:avLst/>
          </a:prstGeom>
          <a:noFill/>
          <a:ln>
            <a:solidFill>
              <a:schemeClr val="accent1"/>
            </a:solidFill>
            <a:prstDash val="dash"/>
          </a:ln>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endParaRPr kumimoji="0" lang="en-GB" sz="1800" b="0" i="0" u="none" strike="noStrike" kern="1200" cap="none" spc="0" normalizeH="0" baseline="0" noProof="0" dirty="0" err="1" smtClean="0">
              <a:ln>
                <a:noFill/>
              </a:ln>
              <a:solidFill>
                <a:srgbClr val="737373"/>
              </a:solidFill>
              <a:effectLst/>
              <a:uLnTx/>
              <a:uFillTx/>
              <a:latin typeface="Segoe UI Light"/>
              <a:ea typeface="+mn-ea"/>
              <a:cs typeface="+mn-cs"/>
            </a:endParaRPr>
          </a:p>
        </p:txBody>
      </p:sp>
      <p:grpSp>
        <p:nvGrpSpPr>
          <p:cNvPr id="25" name="Group 24"/>
          <p:cNvGrpSpPr/>
          <p:nvPr/>
        </p:nvGrpSpPr>
        <p:grpSpPr>
          <a:xfrm>
            <a:off x="8760223" y="3974708"/>
            <a:ext cx="1530627" cy="1391478"/>
            <a:chOff x="8749124" y="4360673"/>
            <a:chExt cx="1530627" cy="1391478"/>
          </a:xfrm>
        </p:grpSpPr>
        <p:sp>
          <p:nvSpPr>
            <p:cNvPr id="22" name="TextBox 21"/>
            <p:cNvSpPr txBox="1"/>
            <p:nvPr/>
          </p:nvSpPr>
          <p:spPr>
            <a:xfrm>
              <a:off x="8749124" y="4360673"/>
              <a:ext cx="1530627" cy="1391478"/>
            </a:xfrm>
            <a:prstGeom prst="rect">
              <a:avLst/>
            </a:prstGeom>
            <a:noFill/>
            <a:ln>
              <a:solidFill>
                <a:schemeClr val="accent1"/>
              </a:solidFill>
            </a:ln>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endParaRPr kumimoji="0" lang="en-GB" sz="1800" b="0" i="0" u="none" strike="noStrike" kern="1200" cap="none" spc="0" normalizeH="0" baseline="0" noProof="0" dirty="0" err="1" smtClean="0">
                <a:ln>
                  <a:noFill/>
                </a:ln>
                <a:solidFill>
                  <a:srgbClr val="737373"/>
                </a:solidFill>
                <a:effectLst/>
                <a:uLnTx/>
                <a:uFillTx/>
                <a:latin typeface="Segoe UI Light"/>
                <a:ea typeface="+mn-ea"/>
                <a:cs typeface="+mn-cs"/>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26" name="Left-Right Arrow 25"/>
          <p:cNvSpPr/>
          <p:nvPr/>
        </p:nvSpPr>
        <p:spPr>
          <a:xfrm rot="797453">
            <a:off x="3711670" y="3423638"/>
            <a:ext cx="5051246" cy="49185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GB"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27" name="Left-Right Arrow 26"/>
          <p:cNvSpPr/>
          <p:nvPr/>
        </p:nvSpPr>
        <p:spPr>
          <a:xfrm rot="20841472">
            <a:off x="3846117" y="5036194"/>
            <a:ext cx="4927124" cy="49185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GB"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28" name="TextBox 27"/>
          <p:cNvSpPr txBox="1"/>
          <p:nvPr/>
        </p:nvSpPr>
        <p:spPr>
          <a:xfrm>
            <a:off x="8340601" y="1769165"/>
            <a:ext cx="2363842" cy="3846444"/>
          </a:xfrm>
          <a:prstGeom prst="rect">
            <a:avLst/>
          </a:prstGeom>
          <a:noFill/>
          <a:ln>
            <a:solidFill>
              <a:schemeClr val="accent1"/>
            </a:solidFill>
          </a:ln>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endParaRPr kumimoji="0" lang="en-GB" sz="1800" b="0" i="0" u="none" strike="noStrike" kern="1200" cap="none" spc="0" normalizeH="0" baseline="0" noProof="0" dirty="0" err="1" smtClean="0">
              <a:ln>
                <a:noFill/>
              </a:ln>
              <a:solidFill>
                <a:srgbClr val="737373"/>
              </a:solidFill>
              <a:effectLst/>
              <a:uLnTx/>
              <a:uFillTx/>
              <a:latin typeface="Segoe UI Light"/>
              <a:ea typeface="+mn-ea"/>
              <a:cs typeface="+mn-cs"/>
            </a:endParaRPr>
          </a:p>
        </p:txBody>
      </p:sp>
      <p:sp>
        <p:nvSpPr>
          <p:cNvPr id="29" name="TextBox 28"/>
          <p:cNvSpPr txBox="1"/>
          <p:nvPr/>
        </p:nvSpPr>
        <p:spPr>
          <a:xfrm>
            <a:off x="8592332" y="3622416"/>
            <a:ext cx="1984514" cy="470898"/>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Background Task</a:t>
            </a:r>
          </a:p>
        </p:txBody>
      </p:sp>
      <p:sp>
        <p:nvSpPr>
          <p:cNvPr id="30" name="TextBox 29"/>
          <p:cNvSpPr txBox="1"/>
          <p:nvPr/>
        </p:nvSpPr>
        <p:spPr>
          <a:xfrm>
            <a:off x="8340601" y="1380699"/>
            <a:ext cx="2363842" cy="470898"/>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App with App Service</a:t>
            </a:r>
          </a:p>
        </p:txBody>
      </p:sp>
    </p:spTree>
    <p:extLst>
      <p:ext uri="{BB962C8B-B14F-4D97-AF65-F5344CB8AC3E}">
        <p14:creationId xmlns:p14="http://schemas.microsoft.com/office/powerpoint/2010/main" val="162216008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Lifetime</a:t>
            </a:r>
            <a:endParaRPr lang="en-US" dirty="0"/>
          </a:p>
        </p:txBody>
      </p:sp>
      <p:sp>
        <p:nvSpPr>
          <p:cNvPr id="41" name="Text Placeholder 1"/>
          <p:cNvSpPr>
            <a:spLocks noGrp="1"/>
          </p:cNvSpPr>
          <p:nvPr>
            <p:ph type="body" sz="quarter" idx="15"/>
          </p:nvPr>
        </p:nvSpPr>
        <p:spPr>
          <a:xfrm>
            <a:off x="5722490" y="2756681"/>
            <a:ext cx="7171401" cy="896425"/>
          </a:xfrm>
        </p:spPr>
        <p:txBody>
          <a:bodyPr/>
          <a:lstStyle/>
          <a:p>
            <a:r>
              <a:rPr lang="en-US" dirty="0" smtClean="0"/>
              <a:t>Apps can be in 1 of 3 states</a:t>
            </a:r>
          </a:p>
          <a:p>
            <a:r>
              <a:rPr lang="en-US" dirty="0"/>
              <a:t>	</a:t>
            </a:r>
            <a:r>
              <a:rPr lang="en-US" sz="2745" dirty="0"/>
              <a:t>Not Running</a:t>
            </a:r>
          </a:p>
          <a:p>
            <a:r>
              <a:rPr lang="en-US" sz="2745" dirty="0"/>
              <a:t>	Running</a:t>
            </a:r>
          </a:p>
          <a:p>
            <a:r>
              <a:rPr lang="en-US" sz="2745" dirty="0"/>
              <a:t>	Suspended</a:t>
            </a:r>
          </a:p>
          <a:p>
            <a:r>
              <a:rPr lang="en-US" dirty="0" smtClean="0"/>
              <a:t>Application receive events when transitioning between states</a:t>
            </a:r>
          </a:p>
          <a:p>
            <a:r>
              <a:rPr lang="en-US" dirty="0"/>
              <a:t>	</a:t>
            </a:r>
            <a:r>
              <a:rPr lang="en-US" sz="2353" dirty="0"/>
              <a:t>Except: Suspended-&gt;</a:t>
            </a:r>
            <a:r>
              <a:rPr lang="en-US" sz="2353" dirty="0" err="1"/>
              <a:t>NotRunning</a:t>
            </a:r>
            <a:endParaRPr lang="en-US" sz="2353" dirty="0"/>
          </a:p>
        </p:txBody>
      </p:sp>
      <p:sp>
        <p:nvSpPr>
          <p:cNvPr id="4" name="Rectangle 3"/>
          <p:cNvSpPr/>
          <p:nvPr/>
        </p:nvSpPr>
        <p:spPr bwMode="auto">
          <a:xfrm>
            <a:off x="2136791" y="2233767"/>
            <a:ext cx="1419339" cy="97112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765" dirty="0">
                <a:gradFill>
                  <a:gsLst>
                    <a:gs pos="0">
                      <a:srgbClr val="FFFFFF"/>
                    </a:gs>
                    <a:gs pos="100000">
                      <a:srgbClr val="FFFFFF"/>
                    </a:gs>
                  </a:gsLst>
                  <a:lin ang="5400000" scaled="0"/>
                </a:gradFill>
                <a:latin typeface="Segoe UI"/>
                <a:ea typeface="Segoe UI" pitchFamily="34" charset="0"/>
                <a:cs typeface="Segoe UI" pitchFamily="34" charset="0"/>
              </a:rPr>
              <a:t>Running</a:t>
            </a:r>
          </a:p>
        </p:txBody>
      </p:sp>
      <p:sp>
        <p:nvSpPr>
          <p:cNvPr id="6" name="Rectangle 5"/>
          <p:cNvSpPr/>
          <p:nvPr/>
        </p:nvSpPr>
        <p:spPr bwMode="auto">
          <a:xfrm>
            <a:off x="3611165" y="3503702"/>
            <a:ext cx="1419339" cy="97112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765" dirty="0">
                <a:gradFill>
                  <a:gsLst>
                    <a:gs pos="0">
                      <a:srgbClr val="FFFFFF"/>
                    </a:gs>
                    <a:gs pos="100000">
                      <a:srgbClr val="FFFFFF"/>
                    </a:gs>
                  </a:gsLst>
                  <a:lin ang="5400000" scaled="0"/>
                </a:gradFill>
                <a:latin typeface="Segoe UI"/>
                <a:ea typeface="Segoe UI" pitchFamily="34" charset="0"/>
                <a:cs typeface="Segoe UI" pitchFamily="34" charset="0"/>
              </a:rPr>
              <a:t>Suspended</a:t>
            </a:r>
          </a:p>
        </p:txBody>
      </p:sp>
      <p:sp>
        <p:nvSpPr>
          <p:cNvPr id="7" name="Rectangle 6"/>
          <p:cNvSpPr/>
          <p:nvPr/>
        </p:nvSpPr>
        <p:spPr bwMode="auto">
          <a:xfrm>
            <a:off x="717451" y="3538607"/>
            <a:ext cx="1419339" cy="97112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765" dirty="0" err="1">
                <a:gradFill>
                  <a:gsLst>
                    <a:gs pos="0">
                      <a:srgbClr val="FFFFFF"/>
                    </a:gs>
                    <a:gs pos="100000">
                      <a:srgbClr val="FFFFFF"/>
                    </a:gs>
                  </a:gsLst>
                  <a:lin ang="5400000" scaled="0"/>
                </a:gradFill>
                <a:latin typeface="Segoe UI"/>
                <a:ea typeface="Segoe UI" pitchFamily="34" charset="0"/>
                <a:cs typeface="Segoe UI" pitchFamily="34" charset="0"/>
              </a:rPr>
              <a:t>NotRunning</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 name="Straight Connector 9"/>
          <p:cNvCxnSpPr>
            <a:stCxn id="4" idx="3"/>
          </p:cNvCxnSpPr>
          <p:nvPr/>
        </p:nvCxnSpPr>
        <p:spPr>
          <a:xfrm>
            <a:off x="3556130" y="2719330"/>
            <a:ext cx="76470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302161" y="2719330"/>
            <a:ext cx="0" cy="78437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6" idx="2"/>
          </p:cNvCxnSpPr>
          <p:nvPr/>
        </p:nvCxnSpPr>
        <p:spPr>
          <a:xfrm>
            <a:off x="4320835" y="4474829"/>
            <a:ext cx="0" cy="59761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27121" y="4509735"/>
            <a:ext cx="0" cy="5627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427121" y="4509735"/>
            <a:ext cx="0" cy="56271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427121" y="5053772"/>
            <a:ext cx="28937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408443" y="2719331"/>
            <a:ext cx="0" cy="81927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4" idx="1"/>
          </p:cNvCxnSpPr>
          <p:nvPr/>
        </p:nvCxnSpPr>
        <p:spPr>
          <a:xfrm>
            <a:off x="1389770" y="2719330"/>
            <a:ext cx="747021"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3345" y="2120298"/>
            <a:ext cx="1085083"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404040"/>
                    </a:gs>
                    <a:gs pos="30000">
                      <a:srgbClr val="404040"/>
                    </a:gs>
                  </a:gsLst>
                  <a:lin ang="5400000" scaled="0"/>
                </a:gradFill>
                <a:latin typeface="Segoe UI"/>
              </a:rPr>
              <a:t>Activated</a:t>
            </a:r>
            <a:endParaRPr lang="en-US" sz="1568" dirty="0">
              <a:gradFill>
                <a:gsLst>
                  <a:gs pos="2917">
                    <a:srgbClr val="404040"/>
                  </a:gs>
                  <a:gs pos="30000">
                    <a:srgbClr val="404040"/>
                  </a:gs>
                </a:gsLst>
                <a:lin ang="5400000" scaled="0"/>
              </a:gradFill>
              <a:latin typeface="Segoe UI"/>
            </a:endParaRPr>
          </a:p>
        </p:txBody>
      </p:sp>
      <p:cxnSp>
        <p:nvCxnSpPr>
          <p:cNvPr id="39" name="Straight Connector 38"/>
          <p:cNvCxnSpPr/>
          <p:nvPr/>
        </p:nvCxnSpPr>
        <p:spPr>
          <a:xfrm>
            <a:off x="2873977" y="4009141"/>
            <a:ext cx="737188"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873978" y="3204894"/>
            <a:ext cx="9834" cy="8217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806794" y="2046540"/>
            <a:ext cx="127510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404040"/>
                    </a:gs>
                    <a:gs pos="30000">
                      <a:srgbClr val="404040"/>
                    </a:gs>
                  </a:gsLst>
                  <a:lin ang="5400000" scaled="0"/>
                </a:gradFill>
                <a:latin typeface="Segoe UI"/>
              </a:rPr>
              <a:t>Suspending</a:t>
            </a:r>
            <a:endParaRPr lang="en-US" sz="1568" dirty="0">
              <a:gradFill>
                <a:gsLst>
                  <a:gs pos="2917">
                    <a:srgbClr val="404040"/>
                  </a:gs>
                  <a:gs pos="30000">
                    <a:srgbClr val="404040"/>
                  </a:gs>
                </a:gsLst>
                <a:lin ang="5400000" scaled="0"/>
              </a:gradFill>
              <a:latin typeface="Segoe UI"/>
            </a:endParaRPr>
          </a:p>
        </p:txBody>
      </p:sp>
      <p:sp>
        <p:nvSpPr>
          <p:cNvPr id="44" name="TextBox 43"/>
          <p:cNvSpPr txBox="1"/>
          <p:nvPr/>
        </p:nvSpPr>
        <p:spPr>
          <a:xfrm>
            <a:off x="2323963" y="3986057"/>
            <a:ext cx="112562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404040"/>
                    </a:gs>
                    <a:gs pos="30000">
                      <a:srgbClr val="404040"/>
                    </a:gs>
                  </a:gsLst>
                  <a:lin ang="5400000" scaled="0"/>
                </a:gradFill>
                <a:latin typeface="Segoe UI"/>
              </a:rPr>
              <a:t>Resuming</a:t>
            </a:r>
            <a:endParaRPr lang="en-US" sz="1568" dirty="0">
              <a:gradFill>
                <a:gsLst>
                  <a:gs pos="2917">
                    <a:srgbClr val="404040"/>
                  </a:gs>
                  <a:gs pos="30000">
                    <a:srgbClr val="404040"/>
                  </a:gs>
                </a:gsLst>
                <a:lin ang="5400000" scaled="0"/>
              </a:gradFill>
              <a:latin typeface="Segoe UI"/>
            </a:endParaRPr>
          </a:p>
        </p:txBody>
      </p:sp>
    </p:spTree>
    <p:extLst>
      <p:ext uri="{BB962C8B-B14F-4D97-AF65-F5344CB8AC3E}">
        <p14:creationId xmlns:p14="http://schemas.microsoft.com/office/powerpoint/2010/main" val="52275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Scenario: Bar Code Scanning</a:t>
            </a:r>
            <a:endParaRPr lang="en-GB" dirty="0"/>
          </a:p>
        </p:txBody>
      </p:sp>
      <p:sp>
        <p:nvSpPr>
          <p:cNvPr id="4" name="Text Placeholder 3"/>
          <p:cNvSpPr>
            <a:spLocks noGrp="1"/>
          </p:cNvSpPr>
          <p:nvPr>
            <p:ph type="body" sz="quarter" idx="10"/>
          </p:nvPr>
        </p:nvSpPr>
        <p:spPr/>
        <p:txBody>
          <a:bodyPr/>
          <a:lstStyle/>
          <a:p>
            <a:endParaRPr lang="nl-NL"/>
          </a:p>
        </p:txBody>
      </p:sp>
      <p:grpSp>
        <p:nvGrpSpPr>
          <p:cNvPr id="17" name="Group 16"/>
          <p:cNvGrpSpPr/>
          <p:nvPr/>
        </p:nvGrpSpPr>
        <p:grpSpPr>
          <a:xfrm>
            <a:off x="3155716" y="3305835"/>
            <a:ext cx="2066500" cy="1460816"/>
            <a:chOff x="1575111" y="1968310"/>
            <a:chExt cx="2066500" cy="1460816"/>
          </a:xfrm>
        </p:grpSpPr>
        <p:pic>
          <p:nvPicPr>
            <p:cNvPr id="5"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111" y="1968310"/>
              <a:ext cx="2066500" cy="14608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492" y="2135242"/>
              <a:ext cx="1779025" cy="1126952"/>
            </a:xfrm>
            <a:prstGeom prst="rect">
              <a:avLst/>
            </a:prstGeom>
          </p:spPr>
        </p:pic>
      </p:grpSp>
      <p:grpSp>
        <p:nvGrpSpPr>
          <p:cNvPr id="11" name="Group 10"/>
          <p:cNvGrpSpPr/>
          <p:nvPr/>
        </p:nvGrpSpPr>
        <p:grpSpPr>
          <a:xfrm>
            <a:off x="8760222" y="3375173"/>
            <a:ext cx="1530627" cy="1391478"/>
            <a:chOff x="8749124" y="4360673"/>
            <a:chExt cx="1530627" cy="1391478"/>
          </a:xfrm>
        </p:grpSpPr>
        <p:sp>
          <p:nvSpPr>
            <p:cNvPr id="12" name="TextBox 11"/>
            <p:cNvSpPr txBox="1"/>
            <p:nvPr/>
          </p:nvSpPr>
          <p:spPr>
            <a:xfrm>
              <a:off x="8749124" y="4360673"/>
              <a:ext cx="1530627" cy="1391478"/>
            </a:xfrm>
            <a:prstGeom prst="rect">
              <a:avLst/>
            </a:prstGeom>
            <a:noFill/>
            <a:ln>
              <a:solidFill>
                <a:schemeClr val="accent1"/>
              </a:solidFill>
            </a:ln>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endParaRPr kumimoji="0" lang="en-GB" sz="1800" b="0" i="0" u="none" strike="noStrike" kern="1200" cap="none" spc="0" normalizeH="0" baseline="0" noProof="0" dirty="0" err="1" smtClean="0">
                <a:ln>
                  <a:noFill/>
                </a:ln>
                <a:solidFill>
                  <a:srgbClr val="737373"/>
                </a:solidFill>
                <a:effectLst/>
                <a:uLnTx/>
                <a:uFillTx/>
                <a:latin typeface="Segoe UI Light"/>
                <a:ea typeface="+mn-ea"/>
                <a:cs typeface="+mn-cs"/>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15" name="TextBox 14"/>
          <p:cNvSpPr txBox="1"/>
          <p:nvPr/>
        </p:nvSpPr>
        <p:spPr>
          <a:xfrm>
            <a:off x="7968586" y="2379600"/>
            <a:ext cx="3113900" cy="886397"/>
          </a:xfrm>
          <a:prstGeom prst="rect">
            <a:avLst/>
          </a:prstGeom>
          <a:noFill/>
        </p:spPr>
        <p:txBody>
          <a:bodyPr wrap="square" lIns="137160" tIns="109728" rIns="137160" bIns="109728" rtlCol="0">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GB" sz="2400" b="0" i="0" u="none" strike="noStrike" kern="1200" cap="none" spc="0" normalizeH="0" baseline="0" noProof="0" dirty="0" smtClean="0">
                <a:ln>
                  <a:noFill/>
                </a:ln>
                <a:solidFill>
                  <a:srgbClr val="737373"/>
                </a:solidFill>
                <a:effectLst/>
                <a:uLnTx/>
                <a:uFillTx/>
                <a:latin typeface="Segoe UI Light"/>
                <a:ea typeface="+mn-ea"/>
                <a:cs typeface="+mn-cs"/>
              </a:rPr>
              <a:t>Bar Code decoding App Service</a:t>
            </a:r>
          </a:p>
        </p:txBody>
      </p:sp>
      <p:pic>
        <p:nvPicPr>
          <p:cNvPr id="3" name="Picture 2"/>
          <p:cNvPicPr>
            <a:picLocks noChangeAspect="1"/>
          </p:cNvPicPr>
          <p:nvPr/>
        </p:nvPicPr>
        <p:blipFill>
          <a:blip r:embed="rId5"/>
          <a:stretch>
            <a:fillRect/>
          </a:stretch>
        </p:blipFill>
        <p:spPr>
          <a:xfrm>
            <a:off x="667723" y="2144784"/>
            <a:ext cx="1605140" cy="1161051"/>
          </a:xfrm>
          <a:prstGeom prst="rect">
            <a:avLst/>
          </a:prstGeom>
        </p:spPr>
      </p:pic>
      <p:cxnSp>
        <p:nvCxnSpPr>
          <p:cNvPr id="9" name="Straight Connector 8"/>
          <p:cNvCxnSpPr/>
          <p:nvPr/>
        </p:nvCxnSpPr>
        <p:spPr>
          <a:xfrm flipH="1" flipV="1">
            <a:off x="2142309" y="2220686"/>
            <a:ext cx="862149" cy="878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1724297" y="3381737"/>
            <a:ext cx="1045030" cy="288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630091" y="3605349"/>
            <a:ext cx="2808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10869" y="3265997"/>
            <a:ext cx="2418731" cy="720197"/>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Image bytes in </a:t>
            </a:r>
            <a:r>
              <a:rPr kumimoji="0" lang="en-GB" sz="1800" b="0" i="0" u="none" strike="noStrike" kern="1200" cap="none" spc="0" normalizeH="0" baseline="0" noProof="0" dirty="0" err="1" smtClean="0">
                <a:ln>
                  <a:noFill/>
                </a:ln>
                <a:solidFill>
                  <a:srgbClr val="737373"/>
                </a:solidFill>
                <a:effectLst/>
                <a:uLnTx/>
                <a:uFillTx/>
                <a:latin typeface="Segoe UI Light"/>
                <a:ea typeface="+mn-ea"/>
                <a:cs typeface="+mn-cs"/>
              </a:rPr>
              <a:t>ValueSet</a:t>
            </a: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 or </a:t>
            </a:r>
            <a:r>
              <a:rPr kumimoji="0" lang="en-GB" sz="1800" b="0" i="0" u="none" strike="noStrike" kern="1200" cap="none" spc="0" normalizeH="0" baseline="0" noProof="0" dirty="0" err="1" smtClean="0">
                <a:ln>
                  <a:noFill/>
                </a:ln>
                <a:solidFill>
                  <a:srgbClr val="737373"/>
                </a:solidFill>
                <a:effectLst/>
                <a:uLnTx/>
                <a:uFillTx/>
                <a:latin typeface="Segoe UI Light"/>
                <a:ea typeface="+mn-ea"/>
                <a:cs typeface="+mn-cs"/>
              </a:rPr>
              <a:t>FileToken</a:t>
            </a:r>
            <a:endParaRPr kumimoji="0" lang="en-GB" sz="1800" b="0" i="0" u="none" strike="noStrike" kern="1200" cap="none" spc="0" normalizeH="0" baseline="0" noProof="0" dirty="0" smtClean="0">
              <a:ln>
                <a:noFill/>
              </a:ln>
              <a:solidFill>
                <a:srgbClr val="737373"/>
              </a:solidFill>
              <a:effectLst/>
              <a:uLnTx/>
              <a:uFillTx/>
              <a:latin typeface="Segoe UI Light"/>
              <a:ea typeface="+mn-ea"/>
              <a:cs typeface="+mn-cs"/>
            </a:endParaRPr>
          </a:p>
        </p:txBody>
      </p:sp>
      <p:cxnSp>
        <p:nvCxnSpPr>
          <p:cNvPr id="27" name="Straight Arrow Connector 26"/>
          <p:cNvCxnSpPr/>
          <p:nvPr/>
        </p:nvCxnSpPr>
        <p:spPr>
          <a:xfrm flipH="1">
            <a:off x="5630091" y="4297680"/>
            <a:ext cx="2808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04614" y="4222528"/>
            <a:ext cx="2024986" cy="470898"/>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Decoded data</a:t>
            </a:r>
          </a:p>
        </p:txBody>
      </p:sp>
    </p:spTree>
    <p:extLst>
      <p:ext uri="{BB962C8B-B14F-4D97-AF65-F5344CB8AC3E}">
        <p14:creationId xmlns:p14="http://schemas.microsoft.com/office/powerpoint/2010/main" val="80121164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Scenario: Enterprise suite of apps</a:t>
            </a:r>
            <a:endParaRPr lang="en-GB" dirty="0"/>
          </a:p>
        </p:txBody>
      </p:sp>
      <p:sp>
        <p:nvSpPr>
          <p:cNvPr id="3" name="Text Placeholder 2"/>
          <p:cNvSpPr>
            <a:spLocks noGrp="1"/>
          </p:cNvSpPr>
          <p:nvPr>
            <p:ph type="body" sz="quarter" idx="10"/>
          </p:nvPr>
        </p:nvSpPr>
        <p:spPr/>
        <p:txBody>
          <a:bodyPr/>
          <a:lstStyle/>
          <a:p>
            <a:endParaRPr lang="nl-NL"/>
          </a:p>
        </p:txBody>
      </p:sp>
      <p:grpSp>
        <p:nvGrpSpPr>
          <p:cNvPr id="18" name="Group 17"/>
          <p:cNvGrpSpPr/>
          <p:nvPr/>
        </p:nvGrpSpPr>
        <p:grpSpPr>
          <a:xfrm>
            <a:off x="1942220" y="1843531"/>
            <a:ext cx="879357" cy="1422466"/>
            <a:chOff x="2347168" y="4571710"/>
            <a:chExt cx="529245" cy="1153191"/>
          </a:xfrm>
        </p:grpSpPr>
        <p:pic>
          <p:nvPicPr>
            <p:cNvPr id="7"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168" y="4571710"/>
              <a:ext cx="529245" cy="1153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0846" y="4700603"/>
              <a:ext cx="454318" cy="910021"/>
            </a:xfrm>
            <a:prstGeom prst="rect">
              <a:avLst/>
            </a:prstGeom>
          </p:spPr>
        </p:pic>
      </p:grpSp>
      <p:grpSp>
        <p:nvGrpSpPr>
          <p:cNvPr id="11" name="Group 10"/>
          <p:cNvGrpSpPr/>
          <p:nvPr/>
        </p:nvGrpSpPr>
        <p:grpSpPr>
          <a:xfrm>
            <a:off x="5343463" y="2304938"/>
            <a:ext cx="1530627" cy="1391478"/>
            <a:chOff x="8749124" y="4360673"/>
            <a:chExt cx="1530627" cy="1391478"/>
          </a:xfrm>
        </p:grpSpPr>
        <p:sp>
          <p:nvSpPr>
            <p:cNvPr id="12" name="TextBox 11"/>
            <p:cNvSpPr txBox="1"/>
            <p:nvPr/>
          </p:nvSpPr>
          <p:spPr>
            <a:xfrm>
              <a:off x="8749124" y="4360673"/>
              <a:ext cx="1530627" cy="1391478"/>
            </a:xfrm>
            <a:prstGeom prst="rect">
              <a:avLst/>
            </a:prstGeom>
            <a:noFill/>
            <a:ln>
              <a:solidFill>
                <a:schemeClr val="accent1"/>
              </a:solidFill>
            </a:ln>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endParaRPr kumimoji="0" lang="en-GB" sz="1800" b="0" i="0" u="none" strike="noStrike" kern="1200" cap="none" spc="0" normalizeH="0" baseline="0" noProof="0" dirty="0" err="1" smtClean="0">
                <a:ln>
                  <a:noFill/>
                </a:ln>
                <a:solidFill>
                  <a:srgbClr val="737373"/>
                </a:solidFill>
                <a:effectLst/>
                <a:uLnTx/>
                <a:uFillTx/>
                <a:latin typeface="Segoe UI Light"/>
                <a:ea typeface="+mn-ea"/>
                <a:cs typeface="+mn-cs"/>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15" name="TextBox 14"/>
          <p:cNvSpPr txBox="1"/>
          <p:nvPr/>
        </p:nvSpPr>
        <p:spPr>
          <a:xfrm>
            <a:off x="4551826" y="1387315"/>
            <a:ext cx="3113900" cy="907941"/>
          </a:xfrm>
          <a:prstGeom prst="rect">
            <a:avLst/>
          </a:prstGeom>
          <a:noFill/>
        </p:spPr>
        <p:txBody>
          <a:bodyPr wrap="square" lIns="137160" tIns="109728" rIns="137160" bIns="109728" rtlCol="0">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GB" sz="2400" b="0" i="0" u="none" strike="noStrike" kern="1200" cap="none" spc="0" normalizeH="0" baseline="0" noProof="0" dirty="0" smtClean="0">
                <a:ln>
                  <a:noFill/>
                </a:ln>
                <a:solidFill>
                  <a:srgbClr val="737373"/>
                </a:solidFill>
                <a:effectLst/>
                <a:uLnTx/>
                <a:uFillTx/>
                <a:latin typeface="Segoe UI Light"/>
                <a:ea typeface="+mn-ea"/>
                <a:cs typeface="+mn-cs"/>
              </a:rPr>
              <a:t>App Service</a:t>
            </a:r>
          </a:p>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GB" sz="2000" b="0" i="0" u="none" strike="noStrike" kern="1200" cap="none" spc="0" normalizeH="0" baseline="0" noProof="0" dirty="0" smtClean="0">
                <a:ln>
                  <a:noFill/>
                </a:ln>
                <a:solidFill>
                  <a:srgbClr val="737373"/>
                </a:solidFill>
                <a:effectLst/>
                <a:uLnTx/>
                <a:uFillTx/>
                <a:latin typeface="Segoe UI Light"/>
                <a:ea typeface="+mn-ea"/>
                <a:cs typeface="+mn-cs"/>
              </a:rPr>
              <a:t>Maintains Inventory cache</a:t>
            </a:r>
          </a:p>
        </p:txBody>
      </p:sp>
      <p:grpSp>
        <p:nvGrpSpPr>
          <p:cNvPr id="19" name="Group 18"/>
          <p:cNvGrpSpPr/>
          <p:nvPr/>
        </p:nvGrpSpPr>
        <p:grpSpPr>
          <a:xfrm>
            <a:off x="1935929" y="4623001"/>
            <a:ext cx="879357" cy="1422466"/>
            <a:chOff x="2347168" y="4571710"/>
            <a:chExt cx="529245" cy="1153191"/>
          </a:xfrm>
        </p:grpSpPr>
        <p:pic>
          <p:nvPicPr>
            <p:cNvPr id="20"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168" y="4571710"/>
              <a:ext cx="529245" cy="1153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0846" y="4700603"/>
              <a:ext cx="454318" cy="910021"/>
            </a:xfrm>
            <a:prstGeom prst="rect">
              <a:avLst/>
            </a:prstGeom>
          </p:spPr>
        </p:pic>
      </p:grpSp>
      <p:sp>
        <p:nvSpPr>
          <p:cNvPr id="22" name="TextBox 21"/>
          <p:cNvSpPr txBox="1"/>
          <p:nvPr/>
        </p:nvSpPr>
        <p:spPr>
          <a:xfrm>
            <a:off x="1534942" y="1401064"/>
            <a:ext cx="1701009" cy="470898"/>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Client App A</a:t>
            </a:r>
          </a:p>
        </p:txBody>
      </p:sp>
      <p:sp>
        <p:nvSpPr>
          <p:cNvPr id="23" name="TextBox 22"/>
          <p:cNvSpPr txBox="1"/>
          <p:nvPr/>
        </p:nvSpPr>
        <p:spPr>
          <a:xfrm>
            <a:off x="1531393" y="3940199"/>
            <a:ext cx="1701009" cy="470898"/>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Client App B</a:t>
            </a:r>
          </a:p>
        </p:txBody>
      </p:sp>
      <p:sp>
        <p:nvSpPr>
          <p:cNvPr id="24" name="Cloud 23"/>
          <p:cNvSpPr/>
          <p:nvPr/>
        </p:nvSpPr>
        <p:spPr>
          <a:xfrm>
            <a:off x="9358439" y="2243519"/>
            <a:ext cx="2116183" cy="1763035"/>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GB"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26" name="Flowchart: Multidocument 25"/>
          <p:cNvSpPr/>
          <p:nvPr/>
        </p:nvSpPr>
        <p:spPr>
          <a:xfrm>
            <a:off x="9955737" y="2709228"/>
            <a:ext cx="921586" cy="831615"/>
          </a:xfrm>
          <a:prstGeom prst="flowChartMulti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GB"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cxnSp>
        <p:nvCxnSpPr>
          <p:cNvPr id="31" name="Straight Arrow Connector 30"/>
          <p:cNvCxnSpPr/>
          <p:nvPr/>
        </p:nvCxnSpPr>
        <p:spPr>
          <a:xfrm>
            <a:off x="2955987" y="3026803"/>
            <a:ext cx="2273919" cy="318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113899" y="3216591"/>
            <a:ext cx="208882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03513" y="2520852"/>
            <a:ext cx="1792680" cy="720197"/>
          </a:xfrm>
          <a:prstGeom prst="rect">
            <a:avLst/>
          </a:prstGeom>
          <a:noFill/>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smtClean="0">
                <a:ln>
                  <a:noFill/>
                </a:ln>
                <a:solidFill>
                  <a:srgbClr val="737373"/>
                </a:solidFill>
                <a:effectLst/>
                <a:uLnTx/>
                <a:uFillTx/>
                <a:latin typeface="Segoe UI Light"/>
                <a:ea typeface="+mn-ea"/>
                <a:cs typeface="+mn-cs"/>
              </a:rPr>
              <a:t>Interact with cloud services</a:t>
            </a:r>
          </a:p>
        </p:txBody>
      </p:sp>
      <p:cxnSp>
        <p:nvCxnSpPr>
          <p:cNvPr id="38" name="Straight Arrow Connector 37"/>
          <p:cNvCxnSpPr/>
          <p:nvPr/>
        </p:nvCxnSpPr>
        <p:spPr>
          <a:xfrm flipV="1">
            <a:off x="3017124" y="3656349"/>
            <a:ext cx="2124501" cy="10337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421365" y="4878337"/>
            <a:ext cx="1530627" cy="1391478"/>
            <a:chOff x="8749124" y="4360673"/>
            <a:chExt cx="1530627" cy="1391478"/>
          </a:xfrm>
        </p:grpSpPr>
        <p:sp>
          <p:nvSpPr>
            <p:cNvPr id="43" name="TextBox 42"/>
            <p:cNvSpPr txBox="1"/>
            <p:nvPr/>
          </p:nvSpPr>
          <p:spPr>
            <a:xfrm>
              <a:off x="8749124" y="4360673"/>
              <a:ext cx="1530627" cy="1391478"/>
            </a:xfrm>
            <a:prstGeom prst="rect">
              <a:avLst/>
            </a:prstGeom>
            <a:noFill/>
            <a:ln>
              <a:solidFill>
                <a:schemeClr val="accent1"/>
              </a:solidFill>
            </a:ln>
          </p:spPr>
          <p:txBody>
            <a:bodyPr wrap="squar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endParaRPr kumimoji="0" lang="en-GB" sz="1800" b="0" i="0" u="none" strike="noStrike" kern="1200" cap="none" spc="0" normalizeH="0" baseline="0" noProof="0" dirty="0" err="1" smtClean="0">
                <a:ln>
                  <a:noFill/>
                </a:ln>
                <a:solidFill>
                  <a:srgbClr val="737373"/>
                </a:solidFill>
                <a:effectLst/>
                <a:uLnTx/>
                <a:uFillTx/>
                <a:latin typeface="Segoe UI Light"/>
                <a:ea typeface="+mn-ea"/>
                <a:cs typeface="+mn-cs"/>
              </a:endParaRPr>
            </a:p>
          </p:txBody>
        </p:sp>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45" name="TextBox 44"/>
          <p:cNvSpPr txBox="1"/>
          <p:nvPr/>
        </p:nvSpPr>
        <p:spPr>
          <a:xfrm>
            <a:off x="4424617" y="3966723"/>
            <a:ext cx="3330782" cy="907941"/>
          </a:xfrm>
          <a:prstGeom prst="rect">
            <a:avLst/>
          </a:prstGeom>
          <a:noFill/>
        </p:spPr>
        <p:txBody>
          <a:bodyPr wrap="square" lIns="137160" tIns="109728" rIns="137160" bIns="109728" rtlCol="0">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GB" sz="2400" b="0" i="0" u="none" strike="noStrike" kern="1200" cap="none" spc="0" normalizeH="0" baseline="0" noProof="0" dirty="0" smtClean="0">
                <a:ln>
                  <a:noFill/>
                </a:ln>
                <a:solidFill>
                  <a:srgbClr val="737373"/>
                </a:solidFill>
                <a:effectLst/>
                <a:uLnTx/>
                <a:uFillTx/>
                <a:latin typeface="Segoe UI Light"/>
                <a:ea typeface="+mn-ea"/>
                <a:cs typeface="+mn-cs"/>
              </a:rPr>
              <a:t>App Service</a:t>
            </a:r>
          </a:p>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GB" sz="2000" b="0" i="0" u="none" strike="noStrike" kern="1200" cap="none" spc="0" normalizeH="0" baseline="0" noProof="0" dirty="0" smtClean="0">
                <a:ln>
                  <a:noFill/>
                </a:ln>
                <a:solidFill>
                  <a:srgbClr val="737373"/>
                </a:solidFill>
                <a:effectLst/>
                <a:uLnTx/>
                <a:uFillTx/>
                <a:latin typeface="Segoe UI Light"/>
                <a:ea typeface="+mn-ea"/>
                <a:cs typeface="+mn-cs"/>
              </a:rPr>
              <a:t>Proximity Reading Services</a:t>
            </a:r>
          </a:p>
        </p:txBody>
      </p:sp>
      <p:cxnSp>
        <p:nvCxnSpPr>
          <p:cNvPr id="46" name="Straight Arrow Connector 45"/>
          <p:cNvCxnSpPr/>
          <p:nvPr/>
        </p:nvCxnSpPr>
        <p:spPr>
          <a:xfrm>
            <a:off x="2992947" y="3241049"/>
            <a:ext cx="2257048" cy="2093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017124" y="5558365"/>
            <a:ext cx="218674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Multidocument 29"/>
          <p:cNvSpPr/>
          <p:nvPr/>
        </p:nvSpPr>
        <p:spPr>
          <a:xfrm>
            <a:off x="6194907" y="2969847"/>
            <a:ext cx="601326" cy="592299"/>
          </a:xfrm>
          <a:prstGeom prst="flowChartMulti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GB"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pic>
        <p:nvPicPr>
          <p:cNvPr id="5" name="Picture 4"/>
          <p:cNvPicPr>
            <a:picLocks noChangeAspect="1"/>
          </p:cNvPicPr>
          <p:nvPr/>
        </p:nvPicPr>
        <p:blipFill>
          <a:blip r:embed="rId6"/>
          <a:stretch>
            <a:fillRect/>
          </a:stretch>
        </p:blipFill>
        <p:spPr>
          <a:xfrm>
            <a:off x="7467019" y="4861882"/>
            <a:ext cx="1012961" cy="916304"/>
          </a:xfrm>
          <a:prstGeom prst="rect">
            <a:avLst/>
          </a:prstGeom>
        </p:spPr>
      </p:pic>
      <p:pic>
        <p:nvPicPr>
          <p:cNvPr id="6" name="Picture 5"/>
          <p:cNvPicPr>
            <a:picLocks noChangeAspect="1"/>
          </p:cNvPicPr>
          <p:nvPr/>
        </p:nvPicPr>
        <p:blipFill>
          <a:blip r:embed="rId7"/>
          <a:stretch>
            <a:fillRect/>
          </a:stretch>
        </p:blipFill>
        <p:spPr>
          <a:xfrm>
            <a:off x="7557412" y="5853729"/>
            <a:ext cx="832173" cy="832173"/>
          </a:xfrm>
          <a:prstGeom prst="rect">
            <a:avLst/>
          </a:prstGeom>
        </p:spPr>
      </p:pic>
      <p:cxnSp>
        <p:nvCxnSpPr>
          <p:cNvPr id="16" name="Straight Arrow Connector 15"/>
          <p:cNvCxnSpPr/>
          <p:nvPr/>
        </p:nvCxnSpPr>
        <p:spPr>
          <a:xfrm>
            <a:off x="7000444" y="6045467"/>
            <a:ext cx="4435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7030370" y="5343248"/>
            <a:ext cx="38366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888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22" presetClass="entr" presetSubtype="4" fill="hold" nodeType="afterEffect">
                                  <p:stCondLst>
                                    <p:cond delay="300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500"/>
                                        <p:tgtEl>
                                          <p:spTgt spid="38"/>
                                        </p:tgtEl>
                                      </p:cBhvr>
                                    </p:animEffect>
                                  </p:childTnLst>
                                </p:cTn>
                              </p:par>
                            </p:childTnLst>
                          </p:cTn>
                        </p:par>
                        <p:par>
                          <p:cTn id="15" fill="hold">
                            <p:stCondLst>
                              <p:cond delay="4000"/>
                            </p:stCondLst>
                            <p:childTnLst>
                              <p:par>
                                <p:cTn id="16" presetID="22" presetClass="entr" presetSubtype="4" fill="hold" nodeType="afterEffect">
                                  <p:stCondLst>
                                    <p:cond delay="300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App Services – Client</a:t>
            </a:r>
            <a:endParaRPr lang="en-US" dirty="0"/>
          </a:p>
        </p:txBody>
      </p:sp>
      <p:sp>
        <p:nvSpPr>
          <p:cNvPr id="6" name="Content Placeholder 5"/>
          <p:cNvSpPr>
            <a:spLocks noGrp="1"/>
          </p:cNvSpPr>
          <p:nvPr>
            <p:ph type="body" sz="quarter" idx="10"/>
          </p:nvPr>
        </p:nvSpPr>
        <p:spPr>
          <a:noFill/>
        </p:spPr>
        <p:txBody>
          <a:bodyPr/>
          <a:lstStyle/>
          <a:p>
            <a:r>
              <a:rPr lang="en-GB" sz="1600" b="0" dirty="0" err="1" smtClean="0">
                <a:solidFill>
                  <a:srgbClr val="2B91AF"/>
                </a:solidFill>
                <a:highlight>
                  <a:srgbClr val="FFFFFF"/>
                </a:highlight>
                <a:latin typeface="Consolas" panose="020B0609020204030204" pitchFamily="49" charset="0"/>
              </a:rPr>
              <a:t>AppServiceConnection</a:t>
            </a:r>
            <a:r>
              <a:rPr lang="en-GB" sz="1600" b="0" dirty="0" smtClean="0">
                <a:solidFill>
                  <a:srgbClr val="000000"/>
                </a:solidFill>
                <a:highlight>
                  <a:srgbClr val="FFFFFF"/>
                </a:highlight>
                <a:latin typeface="Consolas" panose="020B0609020204030204" pitchFamily="49" charset="0"/>
              </a:rPr>
              <a:t> connection </a:t>
            </a:r>
            <a:r>
              <a:rPr lang="en-GB" sz="1600" b="0" dirty="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new</a:t>
            </a:r>
            <a:r>
              <a:rPr lang="en-GB" sz="1600" b="0" dirty="0">
                <a:solidFill>
                  <a:srgbClr val="000000"/>
                </a:solidFill>
                <a:highlight>
                  <a:srgbClr val="FFFFFF"/>
                </a:highlight>
                <a:latin typeface="Consolas" panose="020B0609020204030204" pitchFamily="49" charset="0"/>
              </a:rPr>
              <a:t> </a:t>
            </a:r>
            <a:r>
              <a:rPr lang="en-GB" sz="1600" b="0" dirty="0" err="1">
                <a:solidFill>
                  <a:srgbClr val="2B91AF"/>
                </a:solidFill>
                <a:highlight>
                  <a:srgbClr val="FFFFFF"/>
                </a:highlight>
                <a:latin typeface="Consolas" panose="020B0609020204030204" pitchFamily="49" charset="0"/>
              </a:rPr>
              <a:t>AppServiceConnection</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err="1" smtClean="0">
                <a:solidFill>
                  <a:srgbClr val="000000"/>
                </a:solidFill>
                <a:highlight>
                  <a:srgbClr val="FFFFFF"/>
                </a:highlight>
                <a:latin typeface="Consolas" panose="020B0609020204030204" pitchFamily="49" charset="0"/>
              </a:rPr>
              <a:t>connection.AppServiceName</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 </a:t>
            </a:r>
            <a:r>
              <a:rPr lang="en-GB" sz="1600" b="0" dirty="0">
                <a:solidFill>
                  <a:srgbClr val="A31515"/>
                </a:solidFill>
                <a:highlight>
                  <a:srgbClr val="FFFFFF"/>
                </a:highlight>
                <a:latin typeface="Consolas" panose="020B0609020204030204" pitchFamily="49" charset="0"/>
              </a:rPr>
              <a:t>"</a:t>
            </a:r>
            <a:r>
              <a:rPr lang="en-GB" sz="1600" b="0" dirty="0" err="1">
                <a:solidFill>
                  <a:srgbClr val="A31515"/>
                </a:solidFill>
                <a:highlight>
                  <a:srgbClr val="FFFFFF"/>
                </a:highlight>
                <a:latin typeface="Consolas" panose="020B0609020204030204" pitchFamily="49" charset="0"/>
              </a:rPr>
              <a:t>microsoftDX-appservicesdemo</a:t>
            </a:r>
            <a:r>
              <a:rPr lang="en-GB" sz="1600" b="0" dirty="0" smtClean="0">
                <a:solidFill>
                  <a:srgbClr val="A31515"/>
                </a:solidFill>
                <a:highlight>
                  <a:srgbClr val="FFFFFF"/>
                </a:highlight>
                <a:latin typeface="Consolas" panose="020B0609020204030204" pitchFamily="49" charset="0"/>
              </a:rPr>
              <a: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err="1" smtClean="0">
                <a:solidFill>
                  <a:srgbClr val="000000"/>
                </a:solidFill>
                <a:highlight>
                  <a:srgbClr val="FFFFFF"/>
                </a:highlight>
                <a:latin typeface="Consolas" panose="020B0609020204030204" pitchFamily="49" charset="0"/>
              </a:rPr>
              <a:t>connection.PackageFamilyName</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 </a:t>
            </a:r>
            <a:r>
              <a:rPr lang="en-GB" sz="1600" b="0" dirty="0">
                <a:solidFill>
                  <a:srgbClr val="A31515"/>
                </a:solidFill>
                <a:highlight>
                  <a:srgbClr val="FFFFFF"/>
                </a:highlight>
                <a:latin typeface="Consolas" panose="020B0609020204030204" pitchFamily="49" charset="0"/>
              </a:rPr>
              <a:t>"24919ArunjeetSingh.InstapaperIt"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err="1" smtClean="0">
                <a:solidFill>
                  <a:srgbClr val="2B91AF"/>
                </a:solidFill>
                <a:highlight>
                  <a:srgbClr val="FFFFFF"/>
                </a:highlight>
                <a:latin typeface="Consolas" panose="020B0609020204030204" pitchFamily="49" charset="0"/>
              </a:rPr>
              <a:t>AppServiceConnectionStatus</a:t>
            </a: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connectionStatus</a:t>
            </a:r>
            <a:r>
              <a:rPr lang="en-GB" sz="1600" b="0" dirty="0">
                <a:solidFill>
                  <a:srgbClr val="000000"/>
                </a:solidFill>
                <a:highlight>
                  <a:srgbClr val="FFFFFF"/>
                </a:highlight>
                <a:latin typeface="Consolas" panose="020B0609020204030204" pitchFamily="49" charset="0"/>
              </a:rPr>
              <a:t> = </a:t>
            </a:r>
            <a:r>
              <a:rPr lang="en-GB" sz="1600" b="0" dirty="0">
                <a:solidFill>
                  <a:srgbClr val="0000FF"/>
                </a:solidFill>
                <a:highlight>
                  <a:srgbClr val="FFFFFF"/>
                </a:highlight>
                <a:latin typeface="Consolas" panose="020B0609020204030204" pitchFamily="49" charset="0"/>
              </a:rPr>
              <a:t>await</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connection.OpenAsync</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FF"/>
                </a:solidFill>
                <a:highlight>
                  <a:srgbClr val="FFFFFF"/>
                </a:highlight>
                <a:latin typeface="Consolas" panose="020B0609020204030204" pitchFamily="49" charset="0"/>
              </a:rPr>
              <a:t>if</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a:t>
            </a:r>
            <a:r>
              <a:rPr lang="en-GB" sz="1600" b="0" dirty="0" err="1">
                <a:solidFill>
                  <a:srgbClr val="000000"/>
                </a:solidFill>
                <a:highlight>
                  <a:srgbClr val="FFFFFF"/>
                </a:highlight>
                <a:latin typeface="Consolas" panose="020B0609020204030204" pitchFamily="49" charset="0"/>
              </a:rPr>
              <a:t>connectionStatus</a:t>
            </a:r>
            <a:r>
              <a:rPr lang="en-GB" sz="1600" b="0" dirty="0">
                <a:solidFill>
                  <a:srgbClr val="000000"/>
                </a:solidFill>
                <a:highlight>
                  <a:srgbClr val="FFFFFF"/>
                </a:highlight>
                <a:latin typeface="Consolas" panose="020B0609020204030204" pitchFamily="49" charset="0"/>
              </a:rPr>
              <a:t> == </a:t>
            </a:r>
            <a:r>
              <a:rPr lang="en-GB" sz="1600" b="0" dirty="0" err="1">
                <a:solidFill>
                  <a:srgbClr val="2B91AF"/>
                </a:solidFill>
                <a:highlight>
                  <a:srgbClr val="FFFFFF"/>
                </a:highlight>
                <a:latin typeface="Consolas" panose="020B0609020204030204" pitchFamily="49" charset="0"/>
              </a:rPr>
              <a:t>AppServiceConnectionStatus</a:t>
            </a:r>
            <a:r>
              <a:rPr lang="en-GB" sz="1600" b="0" dirty="0" err="1">
                <a:solidFill>
                  <a:srgbClr val="000000"/>
                </a:solidFill>
                <a:highlight>
                  <a:srgbClr val="FFFFFF"/>
                </a:highlight>
                <a:latin typeface="Consolas" panose="020B0609020204030204" pitchFamily="49" charset="0"/>
              </a:rPr>
              <a:t>.Success</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8000"/>
                </a:solidFill>
                <a:highlight>
                  <a:srgbClr val="FFFFFF"/>
                </a:highlight>
                <a:latin typeface="Consolas" panose="020B0609020204030204" pitchFamily="49" charset="0"/>
              </a:rPr>
              <a:t>//</a:t>
            </a:r>
            <a:r>
              <a:rPr lang="en-GB" sz="1600" b="0" dirty="0">
                <a:solidFill>
                  <a:srgbClr val="008000"/>
                </a:solidFill>
                <a:highlight>
                  <a:srgbClr val="FFFFFF"/>
                </a:highlight>
                <a:latin typeface="Consolas" panose="020B0609020204030204" pitchFamily="49" charset="0"/>
              </a:rPr>
              <a:t>Send data to the service </a:t>
            </a:r>
            <a:r>
              <a:rPr lang="en-GB" sz="1600" b="0" dirty="0" smtClean="0">
                <a:solidFill>
                  <a:srgbClr val="008000"/>
                </a:solidFill>
                <a:highlight>
                  <a:srgbClr val="FFFFFF"/>
                </a:highlight>
                <a:latin typeface="Consolas" panose="020B0609020204030204" pitchFamily="49" charset="0"/>
              </a:rPr>
              <a:t/>
            </a:r>
            <a:br>
              <a:rPr lang="en-GB" sz="1600" b="0" dirty="0" smtClean="0">
                <a:solidFill>
                  <a:srgbClr val="008000"/>
                </a:solidFill>
                <a:highlight>
                  <a:srgbClr val="FFFFFF"/>
                </a:highlight>
                <a:latin typeface="Consolas" panose="020B0609020204030204" pitchFamily="49" charset="0"/>
              </a:rPr>
            </a:br>
            <a:r>
              <a:rPr lang="en-GB" sz="1600" b="0" dirty="0" smtClean="0">
                <a:solidFill>
                  <a:srgbClr val="008000"/>
                </a:solidFill>
                <a:highlight>
                  <a:srgbClr val="FFFFFF"/>
                </a:highlight>
                <a:latin typeface="Consolas" panose="020B0609020204030204" pitchFamily="49" charset="0"/>
              </a:rPr>
              <a:t>  </a:t>
            </a:r>
            <a:r>
              <a:rPr lang="en-GB" sz="1600" b="0" dirty="0" err="1" smtClean="0">
                <a:solidFill>
                  <a:srgbClr val="0000FF"/>
                </a:solidFill>
                <a:highlight>
                  <a:srgbClr val="FFFFFF"/>
                </a:highlight>
                <a:latin typeface="Consolas" panose="020B0609020204030204" pitchFamily="49" charset="0"/>
              </a:rPr>
              <a:t>var</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message = </a:t>
            </a:r>
            <a:r>
              <a:rPr lang="en-GB" sz="1600" b="0" dirty="0">
                <a:solidFill>
                  <a:srgbClr val="0000FF"/>
                </a:solidFill>
                <a:highlight>
                  <a:srgbClr val="FFFFFF"/>
                </a:highlight>
                <a:latin typeface="Consolas" panose="020B0609020204030204" pitchFamily="49" charset="0"/>
              </a:rPr>
              <a:t>new</a:t>
            </a:r>
            <a:r>
              <a:rPr lang="en-GB" sz="1600" b="0" dirty="0">
                <a:solidFill>
                  <a:srgbClr val="000000"/>
                </a:solidFill>
                <a:highlight>
                  <a:srgbClr val="FFFFFF"/>
                </a:highlight>
                <a:latin typeface="Consolas" panose="020B0609020204030204" pitchFamily="49" charset="0"/>
              </a:rPr>
              <a:t> </a:t>
            </a:r>
            <a:r>
              <a:rPr lang="en-GB" sz="1600" b="0" dirty="0" err="1">
                <a:solidFill>
                  <a:srgbClr val="2B91AF"/>
                </a:solidFill>
                <a:highlight>
                  <a:srgbClr val="FFFFFF"/>
                </a:highlight>
                <a:latin typeface="Consolas" panose="020B0609020204030204" pitchFamily="49" charset="0"/>
              </a:rPr>
              <a:t>ValueSet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message.Add</a:t>
            </a:r>
            <a:r>
              <a:rPr lang="en-GB" sz="1600" b="0" dirty="0">
                <a:solidFill>
                  <a:srgbClr val="000000"/>
                </a:solidFill>
                <a:highlight>
                  <a:srgbClr val="FFFFFF"/>
                </a:highlight>
                <a:latin typeface="Consolas" panose="020B0609020204030204" pitchFamily="49" charset="0"/>
              </a:rPr>
              <a:t>(</a:t>
            </a:r>
            <a:r>
              <a:rPr lang="en-GB" sz="1600" b="0" dirty="0">
                <a:solidFill>
                  <a:srgbClr val="A31515"/>
                </a:solidFill>
                <a:highlight>
                  <a:srgbClr val="FFFFFF"/>
                </a:highlight>
                <a:latin typeface="Consolas" panose="020B0609020204030204" pitchFamily="49" charset="0"/>
              </a:rPr>
              <a:t>"Command"</a:t>
            </a:r>
            <a:r>
              <a:rPr lang="en-GB" sz="1600" b="0" dirty="0">
                <a:solidFill>
                  <a:srgbClr val="000000"/>
                </a:solidFill>
                <a:highlight>
                  <a:srgbClr val="FFFFFF"/>
                </a:highlight>
                <a:latin typeface="Consolas" panose="020B0609020204030204" pitchFamily="49" charset="0"/>
              </a:rPr>
              <a:t>, </a:t>
            </a:r>
            <a:r>
              <a:rPr lang="en-GB" sz="1600" b="0" dirty="0">
                <a:solidFill>
                  <a:srgbClr val="A31515"/>
                </a:solidFill>
                <a:highlight>
                  <a:srgbClr val="FFFFFF"/>
                </a:highlight>
                <a:latin typeface="Consolas" panose="020B0609020204030204" pitchFamily="49" charset="0"/>
              </a:rPr>
              <a:t>"</a:t>
            </a:r>
            <a:r>
              <a:rPr lang="en-GB" sz="1600" b="0" dirty="0" err="1">
                <a:solidFill>
                  <a:srgbClr val="A31515"/>
                </a:solidFill>
                <a:highlight>
                  <a:srgbClr val="FFFFFF"/>
                </a:highlight>
                <a:latin typeface="Consolas" panose="020B0609020204030204" pitchFamily="49" charset="0"/>
              </a:rPr>
              <a:t>CalcSum</a:t>
            </a:r>
            <a:r>
              <a:rPr lang="en-GB" sz="1600" b="0" dirty="0" smtClean="0">
                <a:solidFill>
                  <a:srgbClr val="A31515"/>
                </a:solidFill>
                <a:highlight>
                  <a:srgbClr val="FFFFFF"/>
                </a:highlight>
                <a:latin typeface="Consolas" panose="020B0609020204030204" pitchFamily="49" charset="0"/>
              </a:rPr>
              <a: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message.Add</a:t>
            </a:r>
            <a:r>
              <a:rPr lang="en-GB" sz="1600" b="0" dirty="0">
                <a:solidFill>
                  <a:srgbClr val="000000"/>
                </a:solidFill>
                <a:highlight>
                  <a:srgbClr val="FFFFFF"/>
                </a:highlight>
                <a:latin typeface="Consolas" panose="020B0609020204030204" pitchFamily="49" charset="0"/>
              </a:rPr>
              <a:t>(</a:t>
            </a:r>
            <a:r>
              <a:rPr lang="en-GB" sz="1600" b="0" dirty="0">
                <a:solidFill>
                  <a:srgbClr val="A31515"/>
                </a:solidFill>
                <a:highlight>
                  <a:srgbClr val="FFFFFF"/>
                </a:highlight>
                <a:latin typeface="Consolas" panose="020B0609020204030204" pitchFamily="49" charset="0"/>
              </a:rPr>
              <a:t>"Value1"</a:t>
            </a:r>
            <a:r>
              <a:rPr lang="en-GB" sz="1600" b="0" dirty="0">
                <a:solidFill>
                  <a:srgbClr val="000000"/>
                </a:solidFill>
                <a:highlight>
                  <a:srgbClr val="FFFFFF"/>
                </a:highlight>
                <a:latin typeface="Consolas" panose="020B0609020204030204" pitchFamily="49" charset="0"/>
              </a:rPr>
              <a:t>, </a:t>
            </a:r>
            <a:r>
              <a:rPr lang="en-GB" sz="1600" b="0" dirty="0">
                <a:solidFill>
                  <a:srgbClr val="2B91AF"/>
                </a:solidFill>
                <a:highlight>
                  <a:srgbClr val="FFFFFF"/>
                </a:highlight>
                <a:latin typeface="Consolas" panose="020B0609020204030204" pitchFamily="49" charset="0"/>
              </a:rPr>
              <a:t>Int32</a:t>
            </a:r>
            <a:r>
              <a:rPr lang="en-GB" sz="1600" b="0" dirty="0">
                <a:solidFill>
                  <a:srgbClr val="000000"/>
                </a:solidFill>
                <a:highlight>
                  <a:srgbClr val="FFFFFF"/>
                </a:highlight>
                <a:latin typeface="Consolas" panose="020B0609020204030204" pitchFamily="49" charset="0"/>
              </a:rPr>
              <a:t>.Parse(Value1.Text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message.Add</a:t>
            </a:r>
            <a:r>
              <a:rPr lang="en-GB" sz="1600" b="0" dirty="0">
                <a:solidFill>
                  <a:srgbClr val="000000"/>
                </a:solidFill>
                <a:highlight>
                  <a:srgbClr val="FFFFFF"/>
                </a:highlight>
                <a:latin typeface="Consolas" panose="020B0609020204030204" pitchFamily="49" charset="0"/>
              </a:rPr>
              <a:t>(</a:t>
            </a:r>
            <a:r>
              <a:rPr lang="en-GB" sz="1600" b="0" dirty="0">
                <a:solidFill>
                  <a:srgbClr val="A31515"/>
                </a:solidFill>
                <a:highlight>
                  <a:srgbClr val="FFFFFF"/>
                </a:highlight>
                <a:latin typeface="Consolas" panose="020B0609020204030204" pitchFamily="49" charset="0"/>
              </a:rPr>
              <a:t>"Value2"</a:t>
            </a:r>
            <a:r>
              <a:rPr lang="en-GB" sz="1600" b="0" dirty="0">
                <a:solidFill>
                  <a:srgbClr val="000000"/>
                </a:solidFill>
                <a:highlight>
                  <a:srgbClr val="FFFFFF"/>
                </a:highlight>
                <a:latin typeface="Consolas" panose="020B0609020204030204" pitchFamily="49" charset="0"/>
              </a:rPr>
              <a:t>, </a:t>
            </a:r>
            <a:r>
              <a:rPr lang="en-GB" sz="1600" b="0" dirty="0">
                <a:solidFill>
                  <a:srgbClr val="2B91AF"/>
                </a:solidFill>
                <a:highlight>
                  <a:srgbClr val="FFFFFF"/>
                </a:highlight>
                <a:latin typeface="Consolas" panose="020B0609020204030204" pitchFamily="49" charset="0"/>
              </a:rPr>
              <a:t>Int32</a:t>
            </a:r>
            <a:r>
              <a:rPr lang="en-GB" sz="1600" b="0" dirty="0">
                <a:solidFill>
                  <a:srgbClr val="000000"/>
                </a:solidFill>
                <a:highlight>
                  <a:srgbClr val="FFFFFF"/>
                </a:highlight>
                <a:latin typeface="Consolas" panose="020B0609020204030204" pitchFamily="49" charset="0"/>
              </a:rPr>
              <a:t>.Parse(Value2.Text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8000"/>
                </a:solidFill>
                <a:highlight>
                  <a:srgbClr val="FFFFFF"/>
                </a:highlight>
                <a:latin typeface="Consolas" panose="020B0609020204030204" pitchFamily="49" charset="0"/>
              </a:rPr>
              <a:t>//</a:t>
            </a:r>
            <a:r>
              <a:rPr lang="en-GB" sz="1600" b="0" dirty="0">
                <a:solidFill>
                  <a:srgbClr val="008000"/>
                </a:solidFill>
                <a:highlight>
                  <a:srgbClr val="FFFFFF"/>
                </a:highlight>
                <a:latin typeface="Consolas" panose="020B0609020204030204" pitchFamily="49" charset="0"/>
              </a:rPr>
              <a:t>Send </a:t>
            </a:r>
            <a:r>
              <a:rPr lang="en-GB" sz="1600" b="0" dirty="0" smtClean="0">
                <a:solidFill>
                  <a:srgbClr val="008000"/>
                </a:solidFill>
                <a:highlight>
                  <a:srgbClr val="FFFFFF"/>
                </a:highlight>
                <a:latin typeface="Consolas" panose="020B0609020204030204" pitchFamily="49" charset="0"/>
              </a:rPr>
              <a:t>message and wait for response </a:t>
            </a:r>
            <a:br>
              <a:rPr lang="en-GB" sz="1600" b="0" dirty="0" smtClean="0">
                <a:solidFill>
                  <a:srgbClr val="008000"/>
                </a:solidFill>
                <a:highlight>
                  <a:srgbClr val="FFFFFF"/>
                </a:highlight>
                <a:latin typeface="Consolas" panose="020B0609020204030204" pitchFamily="49" charset="0"/>
              </a:rPr>
            </a:br>
            <a:r>
              <a:rPr lang="en-GB" sz="1600" b="0" dirty="0" smtClean="0">
                <a:solidFill>
                  <a:srgbClr val="008000"/>
                </a:solidFill>
                <a:highlight>
                  <a:srgbClr val="FFFFFF"/>
                </a:highlight>
                <a:latin typeface="Consolas" panose="020B0609020204030204" pitchFamily="49" charset="0"/>
              </a:rPr>
              <a:t>  </a:t>
            </a:r>
            <a:r>
              <a:rPr lang="en-GB" sz="1600" b="0" dirty="0" err="1" smtClean="0">
                <a:solidFill>
                  <a:srgbClr val="2B91AF"/>
                </a:solidFill>
                <a:highlight>
                  <a:srgbClr val="FFFFFF"/>
                </a:highlight>
                <a:latin typeface="Consolas" panose="020B0609020204030204" pitchFamily="49" charset="0"/>
              </a:rPr>
              <a:t>AppServiceResponse</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response = </a:t>
            </a:r>
            <a:r>
              <a:rPr lang="en-GB" sz="1600" b="0" dirty="0">
                <a:solidFill>
                  <a:srgbClr val="0000FF"/>
                </a:solidFill>
                <a:highlight>
                  <a:srgbClr val="FFFFFF"/>
                </a:highlight>
                <a:latin typeface="Consolas" panose="020B0609020204030204" pitchFamily="49" charset="0"/>
              </a:rPr>
              <a:t>await</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connection.SendMessageAsync</a:t>
            </a:r>
            <a:r>
              <a:rPr lang="en-GB" sz="1600" b="0" dirty="0">
                <a:solidFill>
                  <a:srgbClr val="000000"/>
                </a:solidFill>
                <a:highlight>
                  <a:srgbClr val="FFFFFF"/>
                </a:highlight>
                <a:latin typeface="Consolas" panose="020B0609020204030204" pitchFamily="49" charset="0"/>
              </a:rPr>
              <a:t>(message</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if</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a:t>
            </a:r>
            <a:r>
              <a:rPr lang="en-GB" sz="1600" b="0" dirty="0" err="1">
                <a:solidFill>
                  <a:srgbClr val="000000"/>
                </a:solidFill>
                <a:highlight>
                  <a:srgbClr val="FFFFFF"/>
                </a:highlight>
                <a:latin typeface="Consolas" panose="020B0609020204030204" pitchFamily="49" charset="0"/>
              </a:rPr>
              <a:t>response.Status</a:t>
            </a:r>
            <a:r>
              <a:rPr lang="en-GB" sz="1600" b="0" dirty="0">
                <a:solidFill>
                  <a:srgbClr val="000000"/>
                </a:solidFill>
                <a:highlight>
                  <a:srgbClr val="FFFFFF"/>
                </a:highlight>
                <a:latin typeface="Consolas" panose="020B0609020204030204" pitchFamily="49" charset="0"/>
              </a:rPr>
              <a:t> == </a:t>
            </a:r>
            <a:r>
              <a:rPr lang="en-GB" sz="1600" b="0" dirty="0" err="1">
                <a:solidFill>
                  <a:srgbClr val="2B91AF"/>
                </a:solidFill>
                <a:highlight>
                  <a:srgbClr val="FFFFFF"/>
                </a:highlight>
                <a:latin typeface="Consolas" panose="020B0609020204030204" pitchFamily="49" charset="0"/>
              </a:rPr>
              <a:t>AppServiceResponseStatus</a:t>
            </a:r>
            <a:r>
              <a:rPr lang="en-GB" sz="1600" b="0" dirty="0" err="1">
                <a:solidFill>
                  <a:srgbClr val="000000"/>
                </a:solidFill>
                <a:highlight>
                  <a:srgbClr val="FFFFFF"/>
                </a:highlight>
                <a:latin typeface="Consolas" panose="020B0609020204030204" pitchFamily="49" charset="0"/>
              </a:rPr>
              <a:t>.Success</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int</a:t>
            </a:r>
            <a:r>
              <a:rPr lang="en-GB" sz="1600" b="0" dirty="0">
                <a:solidFill>
                  <a:srgbClr val="000000"/>
                </a:solidFill>
                <a:highlight>
                  <a:srgbClr val="FFFFFF"/>
                </a:highlight>
                <a:latin typeface="Consolas" panose="020B0609020204030204" pitchFamily="49" charset="0"/>
              </a:rPr>
              <a:t> sum = (</a:t>
            </a:r>
            <a:r>
              <a:rPr lang="en-GB" sz="1600" b="0" dirty="0" err="1">
                <a:solidFill>
                  <a:srgbClr val="0000FF"/>
                </a:solidFill>
                <a:highlight>
                  <a:srgbClr val="FFFFFF"/>
                </a:highlight>
                <a:latin typeface="Consolas" panose="020B0609020204030204" pitchFamily="49" charset="0"/>
              </a:rPr>
              <a:t>int</a:t>
            </a:r>
            <a:r>
              <a:rPr lang="en-GB" sz="1600" b="0" dirty="0">
                <a:solidFill>
                  <a:srgbClr val="000000"/>
                </a:solidFill>
                <a:highlight>
                  <a:srgbClr val="FFFFFF"/>
                </a:highlight>
                <a:latin typeface="Consolas" panose="020B0609020204030204" pitchFamily="49" charset="0"/>
              </a:rPr>
              <a:t>)</a:t>
            </a:r>
            <a:r>
              <a:rPr lang="en-GB" sz="1600" b="0" dirty="0" err="1">
                <a:solidFill>
                  <a:srgbClr val="000000"/>
                </a:solidFill>
                <a:highlight>
                  <a:srgbClr val="FFFFFF"/>
                </a:highlight>
                <a:latin typeface="Consolas" panose="020B0609020204030204" pitchFamily="49" charset="0"/>
              </a:rPr>
              <a:t>response.Message</a:t>
            </a:r>
            <a:r>
              <a:rPr lang="en-GB" sz="1600" b="0" dirty="0">
                <a:solidFill>
                  <a:srgbClr val="000000"/>
                </a:solidFill>
                <a:highlight>
                  <a:srgbClr val="FFFFFF"/>
                </a:highlight>
                <a:latin typeface="Consolas" panose="020B0609020204030204" pitchFamily="49" charset="0"/>
              </a:rPr>
              <a:t>[</a:t>
            </a:r>
            <a:r>
              <a:rPr lang="en-GB" sz="1600" b="0" dirty="0">
                <a:solidFill>
                  <a:srgbClr val="A31515"/>
                </a:solidFill>
                <a:highlight>
                  <a:srgbClr val="FFFFFF"/>
                </a:highlight>
                <a:latin typeface="Consolas" panose="020B0609020204030204" pitchFamily="49" charset="0"/>
              </a:rPr>
              <a:t>"Result</a:t>
            </a:r>
            <a:r>
              <a:rPr lang="en-GB" sz="1600" b="0" dirty="0" smtClean="0">
                <a:solidFill>
                  <a:srgbClr val="A31515"/>
                </a:solidFill>
                <a:highlight>
                  <a:srgbClr val="FFFFFF"/>
                </a:highlight>
                <a:latin typeface="Consolas" panose="020B0609020204030204" pitchFamily="49" charset="0"/>
              </a:rPr>
              <a: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new</a:t>
            </a:r>
            <a:r>
              <a:rPr lang="en-GB" sz="1600" b="0" dirty="0" smtClean="0">
                <a:solidFill>
                  <a:srgbClr val="000000"/>
                </a:solidFill>
                <a:highlight>
                  <a:srgbClr val="FFFFFF"/>
                </a:highlight>
                <a:latin typeface="Consolas" panose="020B0609020204030204" pitchFamily="49" charset="0"/>
              </a:rPr>
              <a:t> </a:t>
            </a:r>
            <a:r>
              <a:rPr lang="en-GB" sz="1600" b="0" dirty="0" err="1">
                <a:solidFill>
                  <a:srgbClr val="2B91AF"/>
                </a:solidFill>
                <a:highlight>
                  <a:srgbClr val="FFFFFF"/>
                </a:highlight>
                <a:latin typeface="Consolas" panose="020B0609020204030204" pitchFamily="49" charset="0"/>
              </a:rPr>
              <a:t>MessageDialog</a:t>
            </a:r>
            <a:r>
              <a:rPr lang="en-GB" sz="1600" b="0" dirty="0">
                <a:solidFill>
                  <a:srgbClr val="000000"/>
                </a:solidFill>
                <a:highlight>
                  <a:srgbClr val="FFFFFF"/>
                </a:highlight>
                <a:latin typeface="Consolas" panose="020B0609020204030204" pitchFamily="49" charset="0"/>
              </a:rPr>
              <a:t>(</a:t>
            </a:r>
            <a:r>
              <a:rPr lang="en-GB" sz="1600" b="0" dirty="0">
                <a:solidFill>
                  <a:srgbClr val="A31515"/>
                </a:solidFill>
                <a:highlight>
                  <a:srgbClr val="FFFFFF"/>
                </a:highlight>
                <a:latin typeface="Consolas" panose="020B0609020204030204" pitchFamily="49" charset="0"/>
              </a:rPr>
              <a:t>"Result="</a:t>
            </a:r>
            <a:r>
              <a:rPr lang="en-GB" sz="1600" b="0" dirty="0">
                <a:solidFill>
                  <a:srgbClr val="000000"/>
                </a:solidFill>
                <a:highlight>
                  <a:srgbClr val="FFFFFF"/>
                </a:highlight>
                <a:latin typeface="Consolas" panose="020B0609020204030204" pitchFamily="49" charset="0"/>
              </a:rPr>
              <a:t> + sum).</a:t>
            </a:r>
            <a:r>
              <a:rPr lang="en-GB" sz="1600" b="0" dirty="0" err="1">
                <a:solidFill>
                  <a:srgbClr val="000000"/>
                </a:solidFill>
                <a:highlight>
                  <a:srgbClr val="FFFFFF"/>
                </a:highlight>
                <a:latin typeface="Consolas" panose="020B0609020204030204" pitchFamily="49" charset="0"/>
              </a:rPr>
              <a:t>ShowAsync</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a:solidFill>
                  <a:srgbClr val="000000"/>
                </a:solidFill>
                <a:highlight>
                  <a:srgbClr val="FFFFFF"/>
                </a:highlight>
                <a:latin typeface="Consolas" panose="020B0609020204030204" pitchFamily="49" charset="0"/>
              </a:rPr>
              <a:t>}</a:t>
            </a:r>
            <a:br>
              <a:rPr lang="en-GB" sz="1600" b="0" dirty="0">
                <a:solidFill>
                  <a:srgbClr val="000000"/>
                </a:solidFill>
                <a:highlight>
                  <a:srgbClr val="FFFFFF"/>
                </a:highlight>
                <a:latin typeface="Consolas" panose="020B0609020204030204" pitchFamily="49" charset="0"/>
              </a:rPr>
            </a:br>
            <a:r>
              <a:rPr lang="en-GB" sz="1600" b="0" dirty="0">
                <a:solidFill>
                  <a:srgbClr val="0000FF"/>
                </a:solidFill>
                <a:highlight>
                  <a:srgbClr val="FFFFFF"/>
                </a:highlight>
                <a:latin typeface="Consolas" panose="020B0609020204030204" pitchFamily="49" charset="0"/>
              </a:rPr>
              <a:t>else </a:t>
            </a:r>
            <a:r>
              <a:rPr lang="en-GB" sz="1600" b="0" dirty="0" smtClean="0">
                <a:solidFill>
                  <a:srgbClr val="0000FF"/>
                </a:solidFill>
                <a:highlight>
                  <a:srgbClr val="FFFFFF"/>
                </a:highlight>
                <a:latin typeface="Consolas" panose="020B0609020204030204" pitchFamily="49" charset="0"/>
              </a:rPr>
              <a:t/>
            </a:r>
            <a:br>
              <a:rPr lang="en-GB" sz="1600" b="0" dirty="0" smtClean="0">
                <a:solidFill>
                  <a:srgbClr val="0000FF"/>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8000"/>
                </a:solidFill>
                <a:highlight>
                  <a:srgbClr val="FFFFFF"/>
                </a:highlight>
                <a:latin typeface="Consolas" panose="020B0609020204030204" pitchFamily="49" charset="0"/>
              </a:rPr>
              <a:t>//Drive the user to store to install the app that provides the app service </a:t>
            </a:r>
            <a:br>
              <a:rPr lang="en-GB" sz="1600" b="0" dirty="0">
                <a:solidFill>
                  <a:srgbClr val="008000"/>
                </a:solidFill>
                <a:highlight>
                  <a:srgbClr val="FFFFFF"/>
                </a:highlight>
                <a:latin typeface="Consolas" panose="020B0609020204030204" pitchFamily="49" charset="0"/>
              </a:rPr>
            </a:br>
            <a:r>
              <a:rPr lang="en-GB" sz="1600" b="0" dirty="0">
                <a:solidFill>
                  <a:srgbClr val="000000"/>
                </a:solidFill>
                <a:highlight>
                  <a:srgbClr val="FFFFFF"/>
                </a:highlight>
                <a:latin typeface="Consolas" panose="020B0609020204030204" pitchFamily="49" charset="0"/>
              </a:rPr>
              <a:t>}</a:t>
            </a:r>
            <a:br>
              <a:rPr lang="en-GB" sz="1600" b="0" dirty="0">
                <a:solidFill>
                  <a:srgbClr val="000000"/>
                </a:solidFill>
                <a:highlight>
                  <a:srgbClr val="FFFFFF"/>
                </a:highlight>
                <a:latin typeface="Consolas" panose="020B0609020204030204" pitchFamily="49" charset="0"/>
              </a:rPr>
            </a:br>
            <a:endParaRPr lang="en-US" sz="1600" b="0" dirty="0">
              <a:solidFill>
                <a:schemeClr val="accent3">
                  <a:lumMod val="75000"/>
                </a:schemeClr>
              </a:solidFill>
              <a:latin typeface="Consolas" panose="020B0609020204030204" pitchFamily="49" charset="0"/>
              <a:cs typeface="Consolas" panose="020B0609020204030204" pitchFamily="49" charset="0"/>
            </a:endParaRPr>
          </a:p>
        </p:txBody>
      </p:sp>
      <p:sp>
        <p:nvSpPr>
          <p:cNvPr id="8" name="Rectangle 7"/>
          <p:cNvSpPr/>
          <p:nvPr/>
        </p:nvSpPr>
        <p:spPr>
          <a:xfrm>
            <a:off x="6096000" y="2056492"/>
            <a:ext cx="2686493" cy="457200"/>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9" name="Rectangle 8"/>
          <p:cNvSpPr/>
          <p:nvPr/>
        </p:nvSpPr>
        <p:spPr>
          <a:xfrm>
            <a:off x="620061" y="4273250"/>
            <a:ext cx="8162432" cy="41259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129937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6000"/>
                            </p:stCondLst>
                            <p:childTnLst>
                              <p:par>
                                <p:cTn id="9" presetID="22" presetClass="entr" presetSubtype="8" fill="hold" grpId="0" nodeType="afterEffect">
                                  <p:stCondLst>
                                    <p:cond delay="100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 Services – Service (1/2)</a:t>
            </a:r>
            <a:endParaRPr lang="en-US" dirty="0"/>
          </a:p>
        </p:txBody>
      </p:sp>
      <p:sp>
        <p:nvSpPr>
          <p:cNvPr id="6" name="Content Placeholder 5"/>
          <p:cNvSpPr>
            <a:spLocks noGrp="1"/>
          </p:cNvSpPr>
          <p:nvPr>
            <p:ph type="body" sz="quarter" idx="10"/>
          </p:nvPr>
        </p:nvSpPr>
        <p:spPr/>
        <p:txBody>
          <a:bodyPr/>
          <a:lstStyle/>
          <a:p>
            <a:r>
              <a:rPr lang="en-GB" sz="1600" b="0" dirty="0" smtClean="0">
                <a:solidFill>
                  <a:srgbClr val="0000FF"/>
                </a:solidFill>
                <a:highlight>
                  <a:srgbClr val="FFFFFF"/>
                </a:highlight>
                <a:latin typeface="Consolas" panose="020B0609020204030204" pitchFamily="49" charset="0"/>
              </a:rPr>
              <a:t>namespace</a:t>
            </a: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AppServicesDemoTask</a:t>
            </a:r>
            <a:r>
              <a:rPr lang="en-GB" sz="1600" b="0" dirty="0">
                <a:solidFill>
                  <a:srgbClr val="000000"/>
                </a:solidFill>
                <a:highlight>
                  <a:srgbClr val="FFFFFF"/>
                </a:highlight>
                <a:latin typeface="Consolas" panose="020B0609020204030204" pitchFamily="49" charset="0"/>
              </a:rPr>
              <a:t/>
            </a:r>
            <a:br>
              <a:rPr lang="en-GB" sz="1600" b="0" dirty="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public</a:t>
            </a: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sealed</a:t>
            </a: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class</a:t>
            </a: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2B91AF"/>
                </a:solidFill>
                <a:highlight>
                  <a:srgbClr val="FFFFFF"/>
                </a:highlight>
                <a:latin typeface="Consolas" panose="020B0609020204030204" pitchFamily="49" charset="0"/>
              </a:rPr>
              <a:t>AppServiceTask</a:t>
            </a:r>
            <a:r>
              <a:rPr lang="en-GB" sz="1600" b="0" dirty="0" smtClean="0">
                <a:solidFill>
                  <a:srgbClr val="000000"/>
                </a:solidFill>
                <a:highlight>
                  <a:srgbClr val="FFFFFF"/>
                </a:highlight>
                <a:latin typeface="Consolas" panose="020B0609020204030204" pitchFamily="49" charset="0"/>
              </a:rPr>
              <a:t> : </a:t>
            </a:r>
            <a:r>
              <a:rPr lang="en-GB" sz="1600" b="0" dirty="0" err="1" smtClean="0">
                <a:solidFill>
                  <a:srgbClr val="2B91AF"/>
                </a:solidFill>
                <a:highlight>
                  <a:srgbClr val="FFFFFF"/>
                </a:highlight>
                <a:latin typeface="Consolas" panose="020B0609020204030204" pitchFamily="49" charset="0"/>
              </a:rPr>
              <a:t>IBackgroundTask</a:t>
            </a:r>
            <a:r>
              <a:rPr lang="en-GB" sz="1600" b="0" dirty="0" smtClean="0">
                <a:solidFill>
                  <a:srgbClr val="2B91AF"/>
                </a:solidFill>
                <a:highlight>
                  <a:srgbClr val="FFFFFF"/>
                </a:highlight>
                <a:latin typeface="Consolas" panose="020B0609020204030204" pitchFamily="49" charset="0"/>
              </a:rPr>
              <a:t/>
            </a:r>
            <a:br>
              <a:rPr lang="en-GB" sz="1600" b="0" dirty="0" smtClean="0">
                <a:solidFill>
                  <a:srgbClr val="2B91AF"/>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private</a:t>
            </a: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static</a:t>
            </a: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2B91AF"/>
                </a:solidFill>
                <a:highlight>
                  <a:srgbClr val="FFFFFF"/>
                </a:highlight>
                <a:latin typeface="Consolas" panose="020B0609020204030204" pitchFamily="49" charset="0"/>
              </a:rPr>
              <a:t>BackgroundTaskDeferral</a:t>
            </a:r>
            <a:r>
              <a:rPr lang="en-GB" sz="1600" b="0" dirty="0" smtClean="0">
                <a:solidFill>
                  <a:srgbClr val="000000"/>
                </a:solidFill>
                <a:highlight>
                  <a:srgbClr val="FFFFFF"/>
                </a:highlight>
                <a:latin typeface="Consolas" panose="020B0609020204030204" pitchFamily="49" charset="0"/>
              </a:rPr>
              <a:t> _</a:t>
            </a:r>
            <a:r>
              <a:rPr lang="en-GB" sz="1600" b="0" dirty="0" err="1" smtClean="0">
                <a:solidFill>
                  <a:srgbClr val="000000"/>
                </a:solidFill>
                <a:highlight>
                  <a:srgbClr val="FFFFFF"/>
                </a:highlight>
                <a:latin typeface="Consolas" panose="020B0609020204030204" pitchFamily="49" charset="0"/>
              </a:rPr>
              <a:t>serviceDeferral</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public</a:t>
            </a: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void</a:t>
            </a:r>
            <a:r>
              <a:rPr lang="en-GB" sz="1600" b="0" dirty="0" smtClean="0">
                <a:solidFill>
                  <a:srgbClr val="000000"/>
                </a:solidFill>
                <a:highlight>
                  <a:srgbClr val="FFFFFF"/>
                </a:highlight>
                <a:latin typeface="Consolas" panose="020B0609020204030204" pitchFamily="49" charset="0"/>
              </a:rPr>
              <a:t> Run(</a:t>
            </a:r>
            <a:r>
              <a:rPr lang="en-GB" sz="1600" b="0" dirty="0" err="1" smtClean="0">
                <a:solidFill>
                  <a:srgbClr val="2B91AF"/>
                </a:solidFill>
                <a:highlight>
                  <a:srgbClr val="FFFFFF"/>
                </a:highlight>
                <a:latin typeface="Consolas" panose="020B0609020204030204" pitchFamily="49" charset="0"/>
              </a:rPr>
              <a:t>IBackgroundTaskInstance</a:t>
            </a: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taskInstance</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8000"/>
                </a:solidFill>
                <a:highlight>
                  <a:srgbClr val="FFFFFF"/>
                </a:highlight>
                <a:latin typeface="Consolas" panose="020B0609020204030204" pitchFamily="49" charset="0"/>
              </a:rPr>
              <a:t>// Associate a cancellation handler with the background task.</a:t>
            </a:r>
            <a:br>
              <a:rPr lang="en-GB" sz="1600" b="0" dirty="0" smtClean="0">
                <a:solidFill>
                  <a:srgbClr val="008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taskInstance.Canceled</a:t>
            </a:r>
            <a:r>
              <a:rPr lang="en-GB" sz="1600" b="0" dirty="0" smtClean="0">
                <a:solidFill>
                  <a:srgbClr val="000000"/>
                </a:solidFill>
                <a:highlight>
                  <a:srgbClr val="FFFFFF"/>
                </a:highlight>
                <a:latin typeface="Consolas" panose="020B0609020204030204" pitchFamily="49" charset="0"/>
              </a:rPr>
              <a:t> += </a:t>
            </a:r>
            <a:r>
              <a:rPr lang="en-GB" sz="1600" b="0" dirty="0" err="1" smtClean="0">
                <a:solidFill>
                  <a:srgbClr val="000000"/>
                </a:solidFill>
                <a:highlight>
                  <a:srgbClr val="FFFFFF"/>
                </a:highlight>
                <a:latin typeface="Consolas" panose="020B0609020204030204" pitchFamily="49" charset="0"/>
              </a:rPr>
              <a:t>TaskInstance_Canceled</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8000"/>
                </a:solidFill>
                <a:highlight>
                  <a:srgbClr val="FFFFFF"/>
                </a:highlight>
                <a:latin typeface="Consolas" panose="020B0609020204030204" pitchFamily="49" charset="0"/>
              </a:rPr>
              <a:t>// Get the deferral object from the task instance </a:t>
            </a:r>
            <a:br>
              <a:rPr lang="en-GB" sz="1600" b="0" dirty="0" smtClean="0">
                <a:solidFill>
                  <a:srgbClr val="008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_</a:t>
            </a:r>
            <a:r>
              <a:rPr lang="en-GB" sz="1600" b="0" dirty="0" err="1" smtClean="0">
                <a:solidFill>
                  <a:srgbClr val="000000"/>
                </a:solidFill>
                <a:highlight>
                  <a:srgbClr val="FFFFFF"/>
                </a:highlight>
                <a:latin typeface="Consolas" panose="020B0609020204030204" pitchFamily="49" charset="0"/>
              </a:rPr>
              <a:t>serviceDeferral</a:t>
            </a:r>
            <a:r>
              <a:rPr lang="en-GB" sz="1600" b="0" dirty="0" smtClean="0">
                <a:solidFill>
                  <a:srgbClr val="000000"/>
                </a:solidFill>
                <a:highlight>
                  <a:srgbClr val="FFFFFF"/>
                </a:highlight>
                <a:latin typeface="Consolas" panose="020B0609020204030204" pitchFamily="49" charset="0"/>
              </a:rPr>
              <a:t> = </a:t>
            </a:r>
            <a:r>
              <a:rPr lang="en-GB" sz="1600" b="0" dirty="0" err="1" smtClean="0">
                <a:solidFill>
                  <a:srgbClr val="000000"/>
                </a:solidFill>
                <a:highlight>
                  <a:srgbClr val="FFFFFF"/>
                </a:highlight>
                <a:latin typeface="Consolas" panose="020B0609020204030204" pitchFamily="49" charset="0"/>
              </a:rPr>
              <a:t>taskInstance.GetDeferral</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FF"/>
                </a:solidFill>
                <a:highlight>
                  <a:srgbClr val="FFFFFF"/>
                </a:highlight>
                <a:latin typeface="Consolas" panose="020B0609020204030204" pitchFamily="49" charset="0"/>
              </a:rPr>
              <a:t>var</a:t>
            </a: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appService</a:t>
            </a:r>
            <a:r>
              <a:rPr lang="en-GB" sz="1600" b="0" dirty="0" smtClean="0">
                <a:solidFill>
                  <a:srgbClr val="000000"/>
                </a:solidFill>
                <a:highlight>
                  <a:srgbClr val="FFFFFF"/>
                </a:highlight>
                <a:latin typeface="Consolas" panose="020B0609020204030204" pitchFamily="49" charset="0"/>
              </a:rPr>
              <a:t> = </a:t>
            </a:r>
            <a:r>
              <a:rPr lang="en-GB" sz="1600" b="0" dirty="0" err="1" smtClean="0">
                <a:solidFill>
                  <a:srgbClr val="000000"/>
                </a:solidFill>
                <a:highlight>
                  <a:srgbClr val="FFFFFF"/>
                </a:highlight>
                <a:latin typeface="Consolas" panose="020B0609020204030204" pitchFamily="49" charset="0"/>
              </a:rPr>
              <a:t>taskInstance.TriggerDetails</a:t>
            </a: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as</a:t>
            </a: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2B91AF"/>
                </a:solidFill>
                <a:highlight>
                  <a:srgbClr val="FFFFFF"/>
                </a:highlight>
                <a:latin typeface="Consolas" panose="020B0609020204030204" pitchFamily="49" charset="0"/>
              </a:rPr>
              <a:t>AppServiceTriggerDetails</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if</a:t>
            </a: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appService.Name</a:t>
            </a:r>
            <a:r>
              <a:rPr lang="en-GB" sz="1600" b="0" dirty="0" smtClean="0">
                <a:solidFill>
                  <a:srgbClr val="000000"/>
                </a:solidFill>
                <a:highlight>
                  <a:srgbClr val="FFFFFF"/>
                </a:highlight>
                <a:latin typeface="Consolas" panose="020B0609020204030204" pitchFamily="49" charset="0"/>
              </a:rPr>
              <a:t> == </a:t>
            </a:r>
            <a:r>
              <a:rPr lang="en-GB" sz="1600" b="0" dirty="0" smtClean="0">
                <a:solidFill>
                  <a:srgbClr val="A31515"/>
                </a:solidFill>
                <a:highlight>
                  <a:srgbClr val="FFFFFF"/>
                </a:highlight>
                <a:latin typeface="Consolas" panose="020B0609020204030204" pitchFamily="49" charset="0"/>
              </a:rPr>
              <a:t>"</a:t>
            </a:r>
            <a:r>
              <a:rPr lang="en-GB" sz="1600" b="0" dirty="0" err="1" smtClean="0">
                <a:solidFill>
                  <a:srgbClr val="A31515"/>
                </a:solidFill>
                <a:highlight>
                  <a:srgbClr val="FFFFFF"/>
                </a:highlight>
                <a:latin typeface="Consolas" panose="020B0609020204030204" pitchFamily="49" charset="0"/>
              </a:rPr>
              <a:t>microsoftDX-appservicesdemo</a:t>
            </a:r>
            <a:r>
              <a:rPr lang="en-GB" sz="1600" b="0" dirty="0" smtClean="0">
                <a:solidFill>
                  <a:srgbClr val="A31515"/>
                </a:solidFill>
                <a:highlight>
                  <a:srgbClr val="FFFFFF"/>
                </a:highlight>
                <a:latin typeface="Consolas" panose="020B0609020204030204" pitchFamily="49" charset="0"/>
              </a:rPr>
              <a: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8000"/>
                </a:solidFill>
                <a:highlight>
                  <a:srgbClr val="FFFFFF"/>
                </a:highlight>
                <a:latin typeface="Consolas" panose="020B0609020204030204" pitchFamily="49" charset="0"/>
              </a:rPr>
              <a:t>//Maybe </a:t>
            </a:r>
            <a:r>
              <a:rPr lang="en-GB" sz="1600" b="0" dirty="0" err="1">
                <a:solidFill>
                  <a:srgbClr val="008000"/>
                </a:solidFill>
                <a:highlight>
                  <a:srgbClr val="FFFFFF"/>
                </a:highlight>
                <a:latin typeface="Consolas" panose="020B0609020204030204" pitchFamily="49" charset="0"/>
              </a:rPr>
              <a:t>V</a:t>
            </a:r>
            <a:r>
              <a:rPr lang="en-GB" sz="1600" b="0" dirty="0" err="1" smtClean="0">
                <a:solidFill>
                  <a:srgbClr val="008000"/>
                </a:solidFill>
                <a:highlight>
                  <a:srgbClr val="FFFFFF"/>
                </a:highlight>
                <a:latin typeface="Consolas" panose="020B0609020204030204" pitchFamily="49" charset="0"/>
              </a:rPr>
              <a:t>alidateCaller</a:t>
            </a:r>
            <a:r>
              <a:rPr lang="en-GB" sz="1600" b="0" dirty="0" smtClean="0">
                <a:solidFill>
                  <a:srgbClr val="008000"/>
                </a:solidFill>
                <a:highlight>
                  <a:srgbClr val="FFFFFF"/>
                </a:highlight>
                <a:latin typeface="Consolas" panose="020B0609020204030204" pitchFamily="49" charset="0"/>
              </a:rPr>
              <a:t>(</a:t>
            </a:r>
            <a:r>
              <a:rPr lang="en-GB" sz="1600" b="0" dirty="0" err="1" smtClean="0">
                <a:solidFill>
                  <a:srgbClr val="008000"/>
                </a:solidFill>
                <a:highlight>
                  <a:srgbClr val="FFFFFF"/>
                </a:highlight>
                <a:latin typeface="Consolas" panose="020B0609020204030204" pitchFamily="49" charset="0"/>
              </a:rPr>
              <a:t>appService.CallerPackageFamilyName</a:t>
            </a:r>
            <a:r>
              <a:rPr lang="en-GB" sz="1600" b="0" dirty="0" smtClean="0">
                <a:solidFill>
                  <a:srgbClr val="008000"/>
                </a:solidFill>
                <a:highlight>
                  <a:srgbClr val="FFFFFF"/>
                </a:highlight>
                <a:latin typeface="Consolas" panose="020B0609020204030204" pitchFamily="49" charset="0"/>
              </a:rPr>
              <a:t>) ??</a:t>
            </a:r>
            <a:br>
              <a:rPr lang="en-GB" sz="1600" b="0" dirty="0" smtClean="0">
                <a:solidFill>
                  <a:srgbClr val="008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appService.AppServiceConnection.RequestReceived</a:t>
            </a:r>
            <a:r>
              <a:rPr lang="en-GB" sz="1600" b="0" dirty="0" smtClean="0">
                <a:solidFill>
                  <a:srgbClr val="000000"/>
                </a:solidFill>
                <a:highlight>
                  <a:srgbClr val="FFFFFF"/>
                </a:highlight>
                <a:latin typeface="Consolas" panose="020B0609020204030204" pitchFamily="49" charset="0"/>
              </a:rPr>
              <a:t> += </a:t>
            </a:r>
            <a:r>
              <a:rPr lang="en-GB" sz="1600" b="0" dirty="0" err="1" smtClean="0">
                <a:solidFill>
                  <a:srgbClr val="000000"/>
                </a:solidFill>
                <a:highlight>
                  <a:srgbClr val="FFFFFF"/>
                </a:highlight>
                <a:latin typeface="Consolas" panose="020B0609020204030204" pitchFamily="49" charset="0"/>
              </a:rPr>
              <a:t>RequestReceived</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400" b="0" dirty="0" smtClean="0">
                <a:solidFill>
                  <a:srgbClr val="000000"/>
                </a:solidFill>
                <a:highlight>
                  <a:srgbClr val="FFFFFF"/>
                </a:highlight>
                <a:latin typeface="Consolas" panose="020B0609020204030204" pitchFamily="49" charset="0"/>
              </a:rPr>
              <a:t/>
            </a:r>
            <a:br>
              <a:rPr lang="en-GB" sz="1400" b="0" dirty="0" smtClean="0">
                <a:solidFill>
                  <a:srgbClr val="000000"/>
                </a:solidFill>
                <a:highlight>
                  <a:srgbClr val="FFFFFF"/>
                </a:highlight>
                <a:latin typeface="Consolas" panose="020B0609020204030204" pitchFamily="49" charset="0"/>
              </a:rPr>
            </a:br>
            <a:r>
              <a:rPr lang="en-GB" sz="1400" b="0" dirty="0" smtClean="0">
                <a:solidFill>
                  <a:srgbClr val="000000"/>
                </a:solidFill>
                <a:highlight>
                  <a:srgbClr val="FFFFFF"/>
                </a:highlight>
                <a:latin typeface="Consolas" panose="020B0609020204030204" pitchFamily="49" charset="0"/>
              </a:rPr>
              <a:t/>
            </a:r>
            <a:br>
              <a:rPr lang="en-GB" sz="1400" b="0" dirty="0" smtClean="0">
                <a:solidFill>
                  <a:srgbClr val="000000"/>
                </a:solidFill>
                <a:highlight>
                  <a:srgbClr val="FFFFFF"/>
                </a:highlight>
                <a:latin typeface="Consolas" panose="020B0609020204030204" pitchFamily="49" charset="0"/>
              </a:rPr>
            </a:br>
            <a:r>
              <a:rPr lang="en-GB" sz="1400" b="0" dirty="0" smtClean="0">
                <a:solidFill>
                  <a:srgbClr val="000000"/>
                </a:solidFill>
                <a:highlight>
                  <a:srgbClr val="FFFFFF"/>
                </a:highlight>
                <a:latin typeface="Consolas" panose="020B0609020204030204" pitchFamily="49" charset="0"/>
              </a:rPr>
              <a:t/>
            </a:r>
            <a:br>
              <a:rPr lang="en-GB" sz="1400" b="0" dirty="0" smtClean="0">
                <a:solidFill>
                  <a:srgbClr val="000000"/>
                </a:solidFill>
                <a:highlight>
                  <a:srgbClr val="FFFFFF"/>
                </a:highlight>
                <a:latin typeface="Consolas" panose="020B0609020204030204" pitchFamily="49" charset="0"/>
              </a:rPr>
            </a:br>
            <a:r>
              <a:rPr lang="en-GB" sz="1400" b="0" dirty="0" smtClean="0">
                <a:solidFill>
                  <a:srgbClr val="000000"/>
                </a:solidFill>
                <a:highlight>
                  <a:srgbClr val="FFFFFF"/>
                </a:highlight>
                <a:latin typeface="Consolas" panose="020B0609020204030204" pitchFamily="49" charset="0"/>
              </a:rPr>
              <a:t/>
            </a:r>
            <a:br>
              <a:rPr lang="en-GB" sz="1400" b="0" dirty="0" smtClean="0">
                <a:solidFill>
                  <a:srgbClr val="000000"/>
                </a:solidFill>
                <a:highlight>
                  <a:srgbClr val="FFFFFF"/>
                </a:highlight>
                <a:latin typeface="Consolas" panose="020B0609020204030204" pitchFamily="49" charset="0"/>
              </a:rPr>
            </a:br>
            <a:endParaRPr lang="en-GB" sz="1400" b="0" dirty="0" smtClean="0">
              <a:solidFill>
                <a:srgbClr val="000000"/>
              </a:solidFill>
              <a:highlight>
                <a:srgbClr val="FFFFFF"/>
              </a:highlight>
              <a:latin typeface="Consolas" panose="020B0609020204030204" pitchFamily="49" charset="0"/>
            </a:endParaRPr>
          </a:p>
        </p:txBody>
      </p:sp>
      <p:sp>
        <p:nvSpPr>
          <p:cNvPr id="5" name="Rectangle 4"/>
          <p:cNvSpPr/>
          <p:nvPr/>
        </p:nvSpPr>
        <p:spPr>
          <a:xfrm>
            <a:off x="4894782" y="1653134"/>
            <a:ext cx="1817906" cy="457200"/>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7" name="Rectangle 6"/>
          <p:cNvSpPr/>
          <p:nvPr/>
        </p:nvSpPr>
        <p:spPr>
          <a:xfrm>
            <a:off x="1589507" y="3905793"/>
            <a:ext cx="5699567" cy="326571"/>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9" name="Rectangle 8"/>
          <p:cNvSpPr/>
          <p:nvPr/>
        </p:nvSpPr>
        <p:spPr>
          <a:xfrm>
            <a:off x="2159918" y="5172890"/>
            <a:ext cx="7480470" cy="360407"/>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50080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3000"/>
                            </p:stCondLst>
                            <p:childTnLst>
                              <p:par>
                                <p:cTn id="9" presetID="22" presetClass="entr" presetSubtype="8" fill="hold" grpId="0" nodeType="afterEffect">
                                  <p:stCondLst>
                                    <p:cond delay="100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14000"/>
                            </p:stCondLst>
                            <p:childTnLst>
                              <p:par>
                                <p:cTn id="13" presetID="22" presetClass="entr" presetSubtype="8" fill="hold" grpId="0" nodeType="afterEffect">
                                  <p:stCondLst>
                                    <p:cond delay="100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 Services – Service (2/2)</a:t>
            </a:r>
            <a:endParaRPr lang="en-US" dirty="0"/>
          </a:p>
        </p:txBody>
      </p:sp>
      <p:sp>
        <p:nvSpPr>
          <p:cNvPr id="6" name="Content Placeholder 5"/>
          <p:cNvSpPr>
            <a:spLocks noGrp="1"/>
          </p:cNvSpPr>
          <p:nvPr>
            <p:ph type="body" sz="quarter" idx="10"/>
          </p:nvPr>
        </p:nvSpPr>
        <p:spPr/>
        <p:txBody>
          <a:bodyPr/>
          <a:lstStyle/>
          <a:p>
            <a:r>
              <a:rPr lang="en-GB" sz="1600" b="0" dirty="0">
                <a:solidFill>
                  <a:srgbClr val="0000FF"/>
                </a:solidFill>
                <a:highlight>
                  <a:srgbClr val="FFFFFF"/>
                </a:highlight>
                <a:latin typeface="Consolas" panose="020B0609020204030204" pitchFamily="49" charset="0"/>
              </a:rPr>
              <a:t>private</a:t>
            </a:r>
            <a:r>
              <a:rPr lang="en-GB" sz="1600" b="0" dirty="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async</a:t>
            </a:r>
            <a:r>
              <a:rPr lang="en-GB" sz="1600" b="0" dirty="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void</a:t>
            </a:r>
            <a:r>
              <a:rPr lang="en-GB" sz="1600" b="0" dirty="0">
                <a:solidFill>
                  <a:srgbClr val="000000"/>
                </a:solidFill>
                <a:highlight>
                  <a:srgbClr val="FFFFFF"/>
                </a:highlight>
                <a:latin typeface="Consolas" panose="020B0609020204030204" pitchFamily="49" charset="0"/>
              </a:rPr>
              <a:t> </a:t>
            </a:r>
            <a:r>
              <a:rPr lang="en-GB" sz="1600" b="0" dirty="0" err="1" smtClean="0">
                <a:solidFill>
                  <a:srgbClr val="000000"/>
                </a:solidFill>
                <a:highlight>
                  <a:srgbClr val="FFFFFF"/>
                </a:highlight>
                <a:latin typeface="Consolas" panose="020B0609020204030204" pitchFamily="49" charset="0"/>
              </a:rPr>
              <a:t>RequestReceived</a:t>
            </a:r>
            <a:r>
              <a:rPr lang="en-GB" sz="1600" b="0" dirty="0" smtClean="0">
                <a:solidFill>
                  <a:srgbClr val="000000"/>
                </a:solidFill>
                <a:highlight>
                  <a:srgbClr val="FFFFFF"/>
                </a:highlight>
                <a:latin typeface="Consolas" panose="020B0609020204030204" pitchFamily="49" charset="0"/>
              </a:rPr>
              <a:t>(</a:t>
            </a:r>
            <a:r>
              <a:rPr lang="en-GB" sz="1600" b="0" dirty="0" err="1" smtClean="0">
                <a:solidFill>
                  <a:srgbClr val="2B91AF"/>
                </a:solidFill>
                <a:highlight>
                  <a:srgbClr val="FFFFFF"/>
                </a:highlight>
                <a:latin typeface="Consolas" panose="020B0609020204030204" pitchFamily="49" charset="0"/>
              </a:rPr>
              <a:t>AppServiceConnection</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sender, </a:t>
            </a:r>
            <a:r>
              <a:rPr lang="en-GB" sz="1600" b="0" dirty="0" err="1" smtClean="0">
                <a:solidFill>
                  <a:srgbClr val="2B91AF"/>
                </a:solidFill>
                <a:highlight>
                  <a:srgbClr val="FFFFFF"/>
                </a:highlight>
                <a:latin typeface="Consolas" panose="020B0609020204030204" pitchFamily="49" charset="0"/>
              </a:rPr>
              <a:t>AppServiceRequestReceivedEventArgs</a:t>
            </a: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args</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var</a:t>
            </a:r>
            <a:r>
              <a:rPr lang="en-GB" sz="1600" b="0" dirty="0">
                <a:solidFill>
                  <a:srgbClr val="000000"/>
                </a:solidFill>
                <a:highlight>
                  <a:srgbClr val="FFFFFF"/>
                </a:highlight>
                <a:latin typeface="Consolas" panose="020B0609020204030204" pitchFamily="49" charset="0"/>
              </a:rPr>
              <a:t> message = </a:t>
            </a:r>
            <a:r>
              <a:rPr lang="en-GB" sz="1600" b="0" dirty="0" err="1">
                <a:solidFill>
                  <a:srgbClr val="000000"/>
                </a:solidFill>
                <a:highlight>
                  <a:srgbClr val="FFFFFF"/>
                </a:highlight>
                <a:latin typeface="Consolas" panose="020B0609020204030204" pitchFamily="49" charset="0"/>
              </a:rPr>
              <a:t>args.Request.Message</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8000"/>
                </a:solidFill>
                <a:highlight>
                  <a:srgbClr val="FFFFFF"/>
                </a:highlight>
                <a:latin typeface="Consolas" panose="020B0609020204030204" pitchFamily="49" charset="0"/>
              </a:rPr>
              <a:t>// This service uses a Command keyed entry for the client to invoke services from the App </a:t>
            </a:r>
            <a:r>
              <a:rPr lang="en-GB" sz="1600" b="0" dirty="0" smtClean="0">
                <a:solidFill>
                  <a:srgbClr val="008000"/>
                </a:solidFill>
                <a:highlight>
                  <a:srgbClr val="FFFFFF"/>
                </a:highlight>
                <a:latin typeface="Consolas" panose="020B0609020204030204" pitchFamily="49" charset="0"/>
              </a:rPr>
              <a:t>Service</a:t>
            </a:r>
            <a:br>
              <a:rPr lang="en-GB" sz="1600" b="0" dirty="0" smtClean="0">
                <a:solidFill>
                  <a:srgbClr val="008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string</a:t>
            </a:r>
            <a:r>
              <a:rPr lang="en-GB" sz="1600" b="0" dirty="0">
                <a:solidFill>
                  <a:srgbClr val="000000"/>
                </a:solidFill>
                <a:highlight>
                  <a:srgbClr val="FFFFFF"/>
                </a:highlight>
                <a:latin typeface="Consolas" panose="020B0609020204030204" pitchFamily="49" charset="0"/>
              </a:rPr>
              <a:t> command = message[</a:t>
            </a:r>
            <a:r>
              <a:rPr lang="en-GB" sz="1600" b="0" dirty="0">
                <a:solidFill>
                  <a:srgbClr val="A31515"/>
                </a:solidFill>
                <a:highlight>
                  <a:srgbClr val="FFFFFF"/>
                </a:highlight>
                <a:latin typeface="Consolas" panose="020B0609020204030204" pitchFamily="49" charset="0"/>
              </a:rPr>
              <a:t>"Command"</a:t>
            </a:r>
            <a:r>
              <a:rPr lang="en-GB" sz="1600" b="0" dirty="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as</a:t>
            </a:r>
            <a:r>
              <a:rPr lang="en-GB" sz="1600" b="0" dirty="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string</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switch</a:t>
            </a:r>
            <a:r>
              <a:rPr lang="en-GB" sz="1600" b="0" dirty="0">
                <a:solidFill>
                  <a:srgbClr val="000000"/>
                </a:solidFill>
                <a:highlight>
                  <a:srgbClr val="FFFFFF"/>
                </a:highlight>
                <a:latin typeface="Consolas" panose="020B0609020204030204" pitchFamily="49" charset="0"/>
              </a:rPr>
              <a:t> (command</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case</a:t>
            </a:r>
            <a:r>
              <a:rPr lang="en-GB" sz="1600" b="0" dirty="0">
                <a:solidFill>
                  <a:srgbClr val="000000"/>
                </a:solidFill>
                <a:highlight>
                  <a:srgbClr val="FFFFFF"/>
                </a:highlight>
                <a:latin typeface="Consolas" panose="020B0609020204030204" pitchFamily="49" charset="0"/>
              </a:rPr>
              <a:t> </a:t>
            </a:r>
            <a:r>
              <a:rPr lang="en-GB" sz="1600" b="0" dirty="0" smtClean="0">
                <a:solidFill>
                  <a:srgbClr val="A31515"/>
                </a:solidFill>
                <a:highlight>
                  <a:srgbClr val="FFFFFF"/>
                </a:highlight>
                <a:latin typeface="Consolas" panose="020B0609020204030204" pitchFamily="49" charset="0"/>
              </a:rPr>
              <a:t>"</a:t>
            </a:r>
            <a:r>
              <a:rPr lang="en-GB" sz="1600" b="0" dirty="0" err="1" smtClean="0">
                <a:solidFill>
                  <a:srgbClr val="A31515"/>
                </a:solidFill>
                <a:highlight>
                  <a:srgbClr val="FFFFFF"/>
                </a:highlight>
                <a:latin typeface="Consolas" panose="020B0609020204030204" pitchFamily="49" charset="0"/>
              </a:rPr>
              <a:t>DoIt</a:t>
            </a:r>
            <a:r>
              <a:rPr lang="en-GB" sz="1600" b="0" dirty="0" smtClean="0">
                <a:solidFill>
                  <a:srgbClr val="A31515"/>
                </a:solidFill>
                <a:highlight>
                  <a:srgbClr val="FFFFFF"/>
                </a:highlight>
                <a:latin typeface="Consolas" panose="020B0609020204030204" pitchFamily="49" charset="0"/>
              </a:rPr>
              <a:t>"</a:t>
            </a: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var</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messageDeferral</a:t>
            </a:r>
            <a:r>
              <a:rPr lang="en-GB" sz="1600" b="0" dirty="0">
                <a:solidFill>
                  <a:srgbClr val="000000"/>
                </a:solidFill>
                <a:highlight>
                  <a:srgbClr val="FFFFFF"/>
                </a:highlight>
                <a:latin typeface="Consolas" panose="020B0609020204030204" pitchFamily="49" charset="0"/>
              </a:rPr>
              <a:t> = </a:t>
            </a:r>
            <a:r>
              <a:rPr lang="en-GB" sz="1600" b="0" dirty="0" err="1">
                <a:solidFill>
                  <a:srgbClr val="000000"/>
                </a:solidFill>
                <a:highlight>
                  <a:srgbClr val="FFFFFF"/>
                </a:highlight>
                <a:latin typeface="Consolas" panose="020B0609020204030204" pitchFamily="49" charset="0"/>
              </a:rPr>
              <a:t>args.GetDeferral</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int</a:t>
            </a:r>
            <a:r>
              <a:rPr lang="en-GB" sz="1600" b="0" dirty="0">
                <a:solidFill>
                  <a:srgbClr val="000000"/>
                </a:solidFill>
                <a:highlight>
                  <a:srgbClr val="FFFFFF"/>
                </a:highlight>
                <a:latin typeface="Consolas" panose="020B0609020204030204" pitchFamily="49" charset="0"/>
              </a:rPr>
              <a:t> value1 = (</a:t>
            </a:r>
            <a:r>
              <a:rPr lang="en-GB" sz="1600" b="0" dirty="0" err="1">
                <a:solidFill>
                  <a:srgbClr val="0000FF"/>
                </a:solidFill>
                <a:highlight>
                  <a:srgbClr val="FFFFFF"/>
                </a:highlight>
                <a:latin typeface="Consolas" panose="020B0609020204030204" pitchFamily="49" charset="0"/>
              </a:rPr>
              <a:t>int</a:t>
            </a:r>
            <a:r>
              <a:rPr lang="en-GB" sz="1600" b="0" dirty="0">
                <a:solidFill>
                  <a:srgbClr val="000000"/>
                </a:solidFill>
                <a:highlight>
                  <a:srgbClr val="FFFFFF"/>
                </a:highlight>
                <a:latin typeface="Consolas" panose="020B0609020204030204" pitchFamily="49" charset="0"/>
              </a:rPr>
              <a:t>)message[</a:t>
            </a:r>
            <a:r>
              <a:rPr lang="en-GB" sz="1600" b="0" dirty="0">
                <a:solidFill>
                  <a:srgbClr val="A31515"/>
                </a:solidFill>
                <a:highlight>
                  <a:srgbClr val="FFFFFF"/>
                </a:highlight>
                <a:latin typeface="Consolas" panose="020B0609020204030204" pitchFamily="49" charset="0"/>
              </a:rPr>
              <a:t>"Value1</a:t>
            </a:r>
            <a:r>
              <a:rPr lang="en-GB" sz="1600" b="0" dirty="0" smtClean="0">
                <a:solidFill>
                  <a:srgbClr val="A31515"/>
                </a:solidFill>
                <a:highlight>
                  <a:srgbClr val="FFFFFF"/>
                </a:highlight>
                <a:latin typeface="Consolas" panose="020B0609020204030204" pitchFamily="49" charset="0"/>
              </a:rPr>
              <a: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8000"/>
                </a:solidFill>
                <a:highlight>
                  <a:srgbClr val="FFFFFF"/>
                </a:highlight>
                <a:latin typeface="Consolas" panose="020B0609020204030204" pitchFamily="49" charset="0"/>
              </a:rPr>
              <a:t>...  Do some processing</a:t>
            </a: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8000"/>
                </a:solidFill>
                <a:highlight>
                  <a:srgbClr val="FFFFFF"/>
                </a:highlight>
                <a:latin typeface="Consolas" panose="020B0609020204030204" pitchFamily="49" charset="0"/>
              </a:rPr>
              <a:t>//Set a result to return to the caller </a:t>
            </a:r>
            <a:r>
              <a:rPr lang="en-GB" sz="1600" b="0" dirty="0" smtClean="0">
                <a:solidFill>
                  <a:srgbClr val="008000"/>
                </a:solidFill>
                <a:highlight>
                  <a:srgbClr val="FFFFFF"/>
                </a:highlight>
                <a:latin typeface="Consolas" panose="020B0609020204030204" pitchFamily="49" charset="0"/>
              </a:rPr>
              <a:t/>
            </a:r>
            <a:br>
              <a:rPr lang="en-GB" sz="1600" b="0" dirty="0" smtClean="0">
                <a:solidFill>
                  <a:srgbClr val="008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var</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returnMessage</a:t>
            </a:r>
            <a:r>
              <a:rPr lang="en-GB" sz="1600" b="0" dirty="0">
                <a:solidFill>
                  <a:srgbClr val="000000"/>
                </a:solidFill>
                <a:highlight>
                  <a:srgbClr val="FFFFFF"/>
                </a:highlight>
                <a:latin typeface="Consolas" panose="020B0609020204030204" pitchFamily="49" charset="0"/>
              </a:rPr>
              <a:t> = </a:t>
            </a:r>
            <a:r>
              <a:rPr lang="en-GB" sz="1600" b="0" dirty="0">
                <a:solidFill>
                  <a:srgbClr val="0000FF"/>
                </a:solidFill>
                <a:highlight>
                  <a:srgbClr val="FFFFFF"/>
                </a:highlight>
                <a:latin typeface="Consolas" panose="020B0609020204030204" pitchFamily="49" charset="0"/>
              </a:rPr>
              <a:t>new</a:t>
            </a:r>
            <a:r>
              <a:rPr lang="en-GB" sz="1600" b="0" dirty="0">
                <a:solidFill>
                  <a:srgbClr val="000000"/>
                </a:solidFill>
                <a:highlight>
                  <a:srgbClr val="FFFFFF"/>
                </a:highlight>
                <a:latin typeface="Consolas" panose="020B0609020204030204" pitchFamily="49" charset="0"/>
              </a:rPr>
              <a:t> </a:t>
            </a:r>
            <a:r>
              <a:rPr lang="en-GB" sz="1600" b="0" dirty="0" err="1">
                <a:solidFill>
                  <a:srgbClr val="2B91AF"/>
                </a:solidFill>
                <a:highlight>
                  <a:srgbClr val="FFFFFF"/>
                </a:highlight>
                <a:latin typeface="Consolas" panose="020B0609020204030204" pitchFamily="49" charset="0"/>
              </a:rPr>
              <a:t>ValueSet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returnMessage.Add</a:t>
            </a:r>
            <a:r>
              <a:rPr lang="en-GB" sz="1600" b="0" dirty="0">
                <a:solidFill>
                  <a:srgbClr val="000000"/>
                </a:solidFill>
                <a:highlight>
                  <a:srgbClr val="FFFFFF"/>
                </a:highlight>
                <a:latin typeface="Consolas" panose="020B0609020204030204" pitchFamily="49" charset="0"/>
              </a:rPr>
              <a:t>(</a:t>
            </a:r>
            <a:r>
              <a:rPr lang="en-GB" sz="1600" b="0" dirty="0">
                <a:solidFill>
                  <a:srgbClr val="A31515"/>
                </a:solidFill>
                <a:highlight>
                  <a:srgbClr val="FFFFFF"/>
                </a:highlight>
                <a:latin typeface="Consolas" panose="020B0609020204030204" pitchFamily="49" charset="0"/>
              </a:rPr>
              <a:t>"Result"</a:t>
            </a:r>
            <a:r>
              <a:rPr lang="en-GB" sz="1600" b="0" dirty="0">
                <a:solidFill>
                  <a:srgbClr val="000000"/>
                </a:solidFill>
                <a:highlight>
                  <a:srgbClr val="FFFFFF"/>
                </a:highlight>
                <a:latin typeface="Consolas" panose="020B0609020204030204" pitchFamily="49" charset="0"/>
              </a:rPr>
              <a:t>, result</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var</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responseStatus</a:t>
            </a:r>
            <a:r>
              <a:rPr lang="en-GB" sz="1600" b="0" dirty="0">
                <a:solidFill>
                  <a:srgbClr val="000000"/>
                </a:solidFill>
                <a:highlight>
                  <a:srgbClr val="FFFFFF"/>
                </a:highlight>
                <a:latin typeface="Consolas" panose="020B0609020204030204" pitchFamily="49" charset="0"/>
              </a:rPr>
              <a:t> = </a:t>
            </a:r>
            <a:r>
              <a:rPr lang="en-GB" sz="1600" b="0" dirty="0">
                <a:solidFill>
                  <a:srgbClr val="0000FF"/>
                </a:solidFill>
                <a:highlight>
                  <a:srgbClr val="FFFFFF"/>
                </a:highlight>
                <a:latin typeface="Consolas" panose="020B0609020204030204" pitchFamily="49" charset="0"/>
              </a:rPr>
              <a:t>await</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args.Request.SendResponseAsync</a:t>
            </a:r>
            <a:r>
              <a:rPr lang="en-GB" sz="1600" b="0" dirty="0">
                <a:solidFill>
                  <a:srgbClr val="000000"/>
                </a:solidFill>
                <a:highlight>
                  <a:srgbClr val="FFFFFF"/>
                </a:highlight>
                <a:latin typeface="Consolas" panose="020B0609020204030204" pitchFamily="49" charset="0"/>
              </a:rPr>
              <a:t>(</a:t>
            </a:r>
            <a:r>
              <a:rPr lang="en-GB" sz="1600" b="0" dirty="0" err="1">
                <a:solidFill>
                  <a:srgbClr val="000000"/>
                </a:solidFill>
                <a:highlight>
                  <a:srgbClr val="FFFFFF"/>
                </a:highlight>
                <a:latin typeface="Consolas" panose="020B0609020204030204" pitchFamily="49" charset="0"/>
              </a:rPr>
              <a:t>returnMessage</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a:solidFill>
                  <a:srgbClr val="000000"/>
                </a:solidFill>
                <a:highlight>
                  <a:srgbClr val="FFFFFF"/>
                </a:highlight>
                <a:latin typeface="Consolas" panose="020B0609020204030204" pitchFamily="49" charset="0"/>
              </a:rPr>
              <a:t> </a:t>
            </a:r>
            <a:r>
              <a:rPr lang="en-GB" sz="1600" b="0" dirty="0" smtClean="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messageDeferral.Complete</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break</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case</a:t>
            </a:r>
            <a:r>
              <a:rPr lang="en-GB" sz="1600" b="0" dirty="0">
                <a:solidFill>
                  <a:srgbClr val="000000"/>
                </a:solidFill>
                <a:highlight>
                  <a:srgbClr val="FFFFFF"/>
                </a:highlight>
                <a:latin typeface="Consolas" panose="020B0609020204030204" pitchFamily="49" charset="0"/>
              </a:rPr>
              <a:t> </a:t>
            </a:r>
            <a:r>
              <a:rPr lang="en-GB" sz="1600" b="0" dirty="0">
                <a:solidFill>
                  <a:srgbClr val="A31515"/>
                </a:solidFill>
                <a:highlight>
                  <a:srgbClr val="FFFFFF"/>
                </a:highlight>
                <a:latin typeface="Consolas" panose="020B0609020204030204" pitchFamily="49" charset="0"/>
              </a:rPr>
              <a:t>"Quit</a:t>
            </a:r>
            <a:r>
              <a:rPr lang="en-GB" sz="1600" b="0" dirty="0" smtClean="0">
                <a:solidFill>
                  <a:srgbClr val="A31515"/>
                </a:solidFill>
                <a:highlight>
                  <a:srgbClr val="FFFFFF"/>
                </a:highlight>
                <a:latin typeface="Consolas" panose="020B0609020204030204" pitchFamily="49" charset="0"/>
              </a:rPr>
              <a:t>"</a:t>
            </a: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8000"/>
                </a:solidFill>
                <a:highlight>
                  <a:srgbClr val="FFFFFF"/>
                </a:highlight>
                <a:latin typeface="Consolas" panose="020B0609020204030204" pitchFamily="49" charset="0"/>
              </a:rPr>
              <a:t>//Service was asked to quit. </a:t>
            </a:r>
            <a:r>
              <a:rPr lang="en-GB" sz="1600" b="0" dirty="0" smtClean="0">
                <a:solidFill>
                  <a:srgbClr val="008000"/>
                </a:solidFill>
                <a:highlight>
                  <a:srgbClr val="FFFFFF"/>
                </a:highlight>
                <a:latin typeface="Consolas" panose="020B0609020204030204" pitchFamily="49" charset="0"/>
              </a:rPr>
              <a:t>Complete </a:t>
            </a:r>
            <a:r>
              <a:rPr lang="en-GB" sz="1600" b="0" dirty="0">
                <a:solidFill>
                  <a:srgbClr val="008000"/>
                </a:solidFill>
                <a:highlight>
                  <a:srgbClr val="FFFFFF"/>
                </a:highlight>
                <a:latin typeface="Consolas" panose="020B0609020204030204" pitchFamily="49" charset="0"/>
              </a:rPr>
              <a:t>service deferral </a:t>
            </a:r>
            <a:r>
              <a:rPr lang="en-GB" sz="1600" b="0" dirty="0" smtClean="0">
                <a:solidFill>
                  <a:srgbClr val="008000"/>
                </a:solidFill>
                <a:highlight>
                  <a:srgbClr val="FFFFFF"/>
                </a:highlight>
                <a:latin typeface="Consolas" panose="020B0609020204030204" pitchFamily="49" charset="0"/>
              </a:rPr>
              <a:t>so </a:t>
            </a:r>
            <a:r>
              <a:rPr lang="en-GB" sz="1600" b="0" dirty="0">
                <a:solidFill>
                  <a:srgbClr val="008000"/>
                </a:solidFill>
                <a:highlight>
                  <a:srgbClr val="FFFFFF"/>
                </a:highlight>
                <a:latin typeface="Consolas" panose="020B0609020204030204" pitchFamily="49" charset="0"/>
              </a:rPr>
              <a:t>platform can terminate </a:t>
            </a:r>
            <a:r>
              <a:rPr lang="en-GB" sz="1600" b="0" dirty="0" smtClean="0">
                <a:solidFill>
                  <a:srgbClr val="008000"/>
                </a:solidFill>
                <a:highlight>
                  <a:srgbClr val="FFFFFF"/>
                </a:highlight>
                <a:latin typeface="Consolas" panose="020B0609020204030204" pitchFamily="49" charset="0"/>
              </a:rPr>
              <a:t/>
            </a:r>
            <a:br>
              <a:rPr lang="en-GB" sz="1600" b="0" dirty="0" smtClean="0">
                <a:solidFill>
                  <a:srgbClr val="008000"/>
                </a:solidFill>
                <a:highlight>
                  <a:srgbClr val="FFFFFF"/>
                </a:highlight>
                <a:latin typeface="Consolas" panose="020B0609020204030204" pitchFamily="49" charset="0"/>
              </a:rPr>
            </a:br>
            <a:r>
              <a:rPr lang="en-GB" sz="1600" b="0" dirty="0" smtClean="0">
                <a:solidFill>
                  <a:srgbClr val="008000"/>
                </a:solidFill>
                <a:highlight>
                  <a:srgbClr val="FFFFFF"/>
                </a:highlight>
                <a:latin typeface="Consolas" panose="020B0609020204030204" pitchFamily="49" charset="0"/>
              </a:rPr>
              <a:t>               </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_</a:t>
            </a:r>
            <a:r>
              <a:rPr lang="en-GB" sz="1600" b="0" dirty="0" err="1">
                <a:solidFill>
                  <a:srgbClr val="000000"/>
                </a:solidFill>
                <a:highlight>
                  <a:srgbClr val="FFFFFF"/>
                </a:highlight>
                <a:latin typeface="Consolas" panose="020B0609020204030204" pitchFamily="49" charset="0"/>
              </a:rPr>
              <a:t>serviceDeferral.Complete</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break</a:t>
            </a:r>
            <a:r>
              <a:rPr lang="en-GB" sz="1600" b="0" dirty="0" smtClean="0">
                <a:solidFill>
                  <a:srgbClr val="000000"/>
                </a:solidFill>
                <a:highlight>
                  <a:srgbClr val="FFFFFF"/>
                </a:highlight>
                <a:latin typeface="Consolas" panose="020B0609020204030204" pitchFamily="49" charset="0"/>
              </a:rPr>
              <a:t>;</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a:t>
            </a:r>
            <a:r>
              <a:rPr lang="en-GB" sz="1400" b="0" dirty="0" smtClean="0">
                <a:solidFill>
                  <a:srgbClr val="000000"/>
                </a:solidFill>
                <a:highlight>
                  <a:srgbClr val="FFFFFF"/>
                </a:highlight>
                <a:latin typeface="Consolas" panose="020B0609020204030204" pitchFamily="49" charset="0"/>
              </a:rPr>
              <a:t/>
            </a:r>
            <a:br>
              <a:rPr lang="en-GB" sz="1400" b="0" dirty="0" smtClean="0">
                <a:solidFill>
                  <a:srgbClr val="000000"/>
                </a:solidFill>
                <a:highlight>
                  <a:srgbClr val="FFFFFF"/>
                </a:highlight>
                <a:latin typeface="Consolas" panose="020B0609020204030204" pitchFamily="49" charset="0"/>
              </a:rPr>
            </a:br>
            <a:r>
              <a:rPr lang="en-GB" sz="1400" b="0" dirty="0" smtClean="0">
                <a:solidFill>
                  <a:srgbClr val="000000"/>
                </a:solidFill>
                <a:highlight>
                  <a:srgbClr val="FFFFFF"/>
                </a:highlight>
                <a:latin typeface="Consolas" panose="020B0609020204030204" pitchFamily="49" charset="0"/>
              </a:rPr>
              <a:t/>
            </a:r>
            <a:br>
              <a:rPr lang="en-GB" sz="1400" b="0" dirty="0" smtClean="0">
                <a:solidFill>
                  <a:srgbClr val="000000"/>
                </a:solidFill>
                <a:highlight>
                  <a:srgbClr val="FFFFFF"/>
                </a:highlight>
                <a:latin typeface="Consolas" panose="020B0609020204030204" pitchFamily="49" charset="0"/>
              </a:rPr>
            </a:br>
            <a:r>
              <a:rPr lang="en-GB" sz="1400" b="0" dirty="0" smtClean="0">
                <a:solidFill>
                  <a:srgbClr val="000000"/>
                </a:solidFill>
                <a:highlight>
                  <a:srgbClr val="FFFFFF"/>
                </a:highlight>
                <a:latin typeface="Consolas" panose="020B0609020204030204" pitchFamily="49" charset="0"/>
              </a:rPr>
              <a:t/>
            </a:r>
            <a:br>
              <a:rPr lang="en-GB" sz="1400" b="0" dirty="0" smtClean="0">
                <a:solidFill>
                  <a:srgbClr val="000000"/>
                </a:solidFill>
                <a:highlight>
                  <a:srgbClr val="FFFFFF"/>
                </a:highlight>
                <a:latin typeface="Consolas" panose="020B0609020204030204" pitchFamily="49" charset="0"/>
              </a:rPr>
            </a:br>
            <a:r>
              <a:rPr lang="en-GB" sz="1400" b="0" dirty="0" smtClean="0">
                <a:solidFill>
                  <a:srgbClr val="000000"/>
                </a:solidFill>
                <a:highlight>
                  <a:srgbClr val="FFFFFF"/>
                </a:highlight>
                <a:latin typeface="Consolas" panose="020B0609020204030204" pitchFamily="49" charset="0"/>
              </a:rPr>
              <a:t/>
            </a:r>
            <a:br>
              <a:rPr lang="en-GB" sz="1400" b="0" dirty="0" smtClean="0">
                <a:solidFill>
                  <a:srgbClr val="000000"/>
                </a:solidFill>
                <a:highlight>
                  <a:srgbClr val="FFFFFF"/>
                </a:highlight>
                <a:latin typeface="Consolas" panose="020B0609020204030204" pitchFamily="49" charset="0"/>
              </a:rPr>
            </a:br>
            <a:endParaRPr lang="en-GB" sz="1400" b="0" dirty="0" smtClean="0">
              <a:solidFill>
                <a:srgbClr val="000000"/>
              </a:solidFill>
              <a:highlight>
                <a:srgbClr val="FFFFFF"/>
              </a:highlight>
              <a:latin typeface="Consolas" panose="020B0609020204030204" pitchFamily="49" charset="0"/>
            </a:endParaRPr>
          </a:p>
        </p:txBody>
      </p:sp>
      <p:sp>
        <p:nvSpPr>
          <p:cNvPr id="7" name="Rectangle 6"/>
          <p:cNvSpPr/>
          <p:nvPr/>
        </p:nvSpPr>
        <p:spPr>
          <a:xfrm>
            <a:off x="2089620" y="4728755"/>
            <a:ext cx="8269932" cy="40494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113781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Declaring App Service</a:t>
            </a:r>
            <a:endParaRPr lang="en-GB" dirty="0"/>
          </a:p>
        </p:txBody>
      </p:sp>
      <p:sp>
        <p:nvSpPr>
          <p:cNvPr id="3" name="Text Placeholder 2"/>
          <p:cNvSpPr>
            <a:spLocks noGrp="1"/>
          </p:cNvSpPr>
          <p:nvPr>
            <p:ph type="body" sz="quarter" idx="10"/>
          </p:nvPr>
        </p:nvSpPr>
        <p:spPr/>
        <p:txBody>
          <a:bodyPr/>
          <a:lstStyle/>
          <a:p>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xml</a:t>
            </a:r>
            <a:r>
              <a:rPr lang="en-GB" sz="1800" b="0" dirty="0">
                <a:solidFill>
                  <a:srgbClr val="0000FF"/>
                </a:solidFill>
                <a:highlight>
                  <a:srgbClr val="FFFFFF"/>
                </a:highlight>
                <a:latin typeface="Consolas" panose="020B0609020204030204" pitchFamily="49" charset="0"/>
              </a:rPr>
              <a:t> </a:t>
            </a:r>
            <a:r>
              <a:rPr lang="en-GB" sz="1800" b="0" dirty="0">
                <a:solidFill>
                  <a:srgbClr val="FF0000"/>
                </a:solidFill>
                <a:highlight>
                  <a:srgbClr val="FFFFFF"/>
                </a:highlight>
                <a:latin typeface="Consolas" panose="020B0609020204030204" pitchFamily="49" charset="0"/>
              </a:rPr>
              <a:t>version</a:t>
            </a:r>
            <a:r>
              <a:rPr lang="en-GB" sz="1800" b="0" dirty="0">
                <a:solidFill>
                  <a:srgbClr val="0000FF"/>
                </a:solidFill>
                <a:highlight>
                  <a:srgbClr val="FFFFFF"/>
                </a:highlight>
                <a:latin typeface="Consolas" panose="020B0609020204030204" pitchFamily="49" charset="0"/>
              </a:rPr>
              <a:t>=</a:t>
            </a:r>
            <a:r>
              <a:rPr lang="en-GB" sz="1800" b="0" dirty="0">
                <a:solidFill>
                  <a:srgbClr val="000000"/>
                </a:solidFill>
                <a:highlight>
                  <a:srgbClr val="FFFFFF"/>
                </a:highlight>
                <a:latin typeface="Consolas" panose="020B0609020204030204" pitchFamily="49" charset="0"/>
              </a:rPr>
              <a:t>"</a:t>
            </a:r>
            <a:r>
              <a:rPr lang="en-GB" sz="1800" b="0" dirty="0">
                <a:solidFill>
                  <a:srgbClr val="0000FF"/>
                </a:solidFill>
                <a:highlight>
                  <a:srgbClr val="FFFFFF"/>
                </a:highlight>
                <a:latin typeface="Consolas" panose="020B0609020204030204" pitchFamily="49" charset="0"/>
              </a:rPr>
              <a:t>1.0</a:t>
            </a:r>
            <a:r>
              <a:rPr lang="en-GB" sz="1800" b="0" dirty="0">
                <a:solidFill>
                  <a:srgbClr val="000000"/>
                </a:solidFill>
                <a:highlight>
                  <a:srgbClr val="FFFFFF"/>
                </a:highlight>
                <a:latin typeface="Consolas" panose="020B0609020204030204" pitchFamily="49" charset="0"/>
              </a:rPr>
              <a:t>"</a:t>
            </a:r>
            <a:r>
              <a:rPr lang="en-GB" sz="1800" b="0" dirty="0">
                <a:solidFill>
                  <a:srgbClr val="0000FF"/>
                </a:solidFill>
                <a:highlight>
                  <a:srgbClr val="FFFFFF"/>
                </a:highlight>
                <a:latin typeface="Consolas" panose="020B0609020204030204" pitchFamily="49" charset="0"/>
              </a:rPr>
              <a:t> </a:t>
            </a:r>
            <a:r>
              <a:rPr lang="en-GB" sz="1800" b="0" dirty="0">
                <a:solidFill>
                  <a:srgbClr val="FF0000"/>
                </a:solidFill>
                <a:highlight>
                  <a:srgbClr val="FFFFFF"/>
                </a:highlight>
                <a:latin typeface="Consolas" panose="020B0609020204030204" pitchFamily="49" charset="0"/>
              </a:rPr>
              <a:t>encoding</a:t>
            </a:r>
            <a:r>
              <a:rPr lang="en-GB" sz="1800" b="0" dirty="0">
                <a:solidFill>
                  <a:srgbClr val="0000FF"/>
                </a:solidFill>
                <a:highlight>
                  <a:srgbClr val="FFFFFF"/>
                </a:highlight>
                <a:latin typeface="Consolas" panose="020B0609020204030204" pitchFamily="49" charset="0"/>
              </a:rPr>
              <a:t>=</a:t>
            </a:r>
            <a:r>
              <a:rPr lang="en-GB" sz="1800" b="0" dirty="0">
                <a:solidFill>
                  <a:srgbClr val="000000"/>
                </a:solidFill>
                <a:highlight>
                  <a:srgbClr val="FFFFFF"/>
                </a:highlight>
                <a:latin typeface="Consolas" panose="020B0609020204030204" pitchFamily="49" charset="0"/>
              </a:rPr>
              <a:t>"</a:t>
            </a:r>
            <a:r>
              <a:rPr lang="en-GB" sz="1800" b="0" dirty="0">
                <a:solidFill>
                  <a:srgbClr val="0000FF"/>
                </a:solidFill>
                <a:highlight>
                  <a:srgbClr val="FFFFFF"/>
                </a:highlight>
                <a:latin typeface="Consolas" panose="020B0609020204030204" pitchFamily="49" charset="0"/>
              </a:rPr>
              <a:t>utf-8</a:t>
            </a:r>
            <a:r>
              <a:rPr lang="en-GB" sz="1800" b="0" dirty="0" smtClean="0">
                <a:solidFill>
                  <a:srgbClr val="000000"/>
                </a:solidFill>
                <a:highlight>
                  <a:srgbClr val="FFFFFF"/>
                </a:highlight>
                <a:latin typeface="Consolas" panose="020B0609020204030204" pitchFamily="49" charset="0"/>
              </a:rPr>
              <a:t>"</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&lt;</a:t>
            </a:r>
            <a:r>
              <a:rPr lang="en-GB" sz="1800" b="0" dirty="0" smtClean="0">
                <a:solidFill>
                  <a:srgbClr val="A31515"/>
                </a:solidFill>
                <a:highlight>
                  <a:srgbClr val="FFFFFF"/>
                </a:highlight>
                <a:latin typeface="Consolas" panose="020B0609020204030204" pitchFamily="49" charset="0"/>
              </a:rPr>
              <a:t>Package</a:t>
            </a:r>
            <a:r>
              <a:rPr lang="en-GB" sz="1800" b="0" dirty="0" smtClean="0">
                <a:solidFill>
                  <a:srgbClr val="0000FF"/>
                </a:solidFill>
                <a:highlight>
                  <a:srgbClr val="FFFFFF"/>
                </a:highlight>
                <a:latin typeface="Consolas" panose="020B0609020204030204" pitchFamily="49" charset="0"/>
              </a:rPr>
              <a:t> </a:t>
            </a:r>
            <a:r>
              <a:rPr lang="en-GB" sz="1800" b="0" dirty="0" err="1" smtClean="0">
                <a:solidFill>
                  <a:srgbClr val="FF0000"/>
                </a:solidFill>
                <a:highlight>
                  <a:srgbClr val="FFFFFF"/>
                </a:highlight>
                <a:latin typeface="Consolas" panose="020B0609020204030204" pitchFamily="49" charset="0"/>
              </a:rPr>
              <a:t>xmlns</a:t>
            </a:r>
            <a:r>
              <a:rPr lang="en-GB" sz="1800" b="0" dirty="0" smtClean="0">
                <a:solidFill>
                  <a:srgbClr val="0000FF"/>
                </a:solidFill>
                <a:highlight>
                  <a:srgbClr val="FFFFFF"/>
                </a:highlight>
                <a:latin typeface="Consolas" panose="020B0609020204030204" pitchFamily="49" charset="0"/>
              </a:rPr>
              <a:t>=</a:t>
            </a:r>
            <a:r>
              <a:rPr lang="en-GB" sz="1800" b="0" dirty="0" smtClean="0">
                <a:solidFill>
                  <a:srgbClr val="000000"/>
                </a:solidFill>
                <a:highlight>
                  <a:srgbClr val="FFFFFF"/>
                </a:highlight>
                <a:latin typeface="Consolas" panose="020B0609020204030204" pitchFamily="49" charset="0"/>
              </a:rPr>
              <a:t>"</a:t>
            </a:r>
            <a:r>
              <a:rPr lang="en-GB" sz="1800" b="0" dirty="0" smtClean="0">
                <a:solidFill>
                  <a:srgbClr val="0000FF"/>
                </a:solidFill>
                <a:highlight>
                  <a:srgbClr val="FFFFFF"/>
                </a:highlight>
                <a:latin typeface="Consolas" panose="020B0609020204030204" pitchFamily="49" charset="0"/>
              </a:rPr>
              <a:t>http</a:t>
            </a:r>
            <a:r>
              <a:rPr lang="en-GB" sz="1800" b="0" dirty="0">
                <a:solidFill>
                  <a:srgbClr val="0000FF"/>
                </a:solidFill>
                <a:highlight>
                  <a:srgbClr val="FFFFFF"/>
                </a:highlight>
                <a:latin typeface="Consolas" panose="020B0609020204030204" pitchFamily="49" charset="0"/>
              </a:rPr>
              <a:t>://</a:t>
            </a:r>
            <a:r>
              <a:rPr lang="en-GB" sz="1800" b="0" dirty="0" smtClean="0">
                <a:solidFill>
                  <a:srgbClr val="0000FF"/>
                </a:solidFill>
                <a:highlight>
                  <a:srgbClr val="FFFFFF"/>
                </a:highlight>
                <a:latin typeface="Consolas" panose="020B0609020204030204" pitchFamily="49" charset="0"/>
              </a:rPr>
              <a:t>schemas.microsoft.com/</a:t>
            </a:r>
            <a:r>
              <a:rPr lang="en-GB" sz="1800" b="0" dirty="0" err="1" smtClean="0">
                <a:solidFill>
                  <a:srgbClr val="0000FF"/>
                </a:solidFill>
                <a:highlight>
                  <a:srgbClr val="FFFFFF"/>
                </a:highlight>
                <a:latin typeface="Consolas" panose="020B0609020204030204" pitchFamily="49" charset="0"/>
              </a:rPr>
              <a:t>appx</a:t>
            </a:r>
            <a:r>
              <a:rPr lang="en-GB" sz="1800" b="0" dirty="0" smtClean="0">
                <a:solidFill>
                  <a:srgbClr val="0000FF"/>
                </a:solidFill>
                <a:highlight>
                  <a:srgbClr val="FFFFFF"/>
                </a:highlight>
                <a:latin typeface="Consolas" panose="020B0609020204030204" pitchFamily="49" charset="0"/>
              </a:rPr>
              <a:t>/manifest/foundation/windows10</a:t>
            </a:r>
            <a:r>
              <a:rPr lang="en-GB" sz="1800" b="0" dirty="0" smtClean="0">
                <a:solidFill>
                  <a:srgbClr val="000000"/>
                </a:solidFill>
                <a:highlight>
                  <a:srgbClr val="FFFFFF"/>
                </a:highlight>
                <a:latin typeface="Consolas" panose="020B0609020204030204" pitchFamily="49" charset="0"/>
              </a:rPr>
              <a:t>" ... </a:t>
            </a:r>
            <a:r>
              <a:rPr lang="en-GB" sz="1800" b="0" dirty="0" smtClean="0">
                <a:solidFill>
                  <a:srgbClr val="0000FF"/>
                </a:solidFill>
                <a:highlight>
                  <a:srgbClr val="FFFFFF"/>
                </a:highlight>
                <a:latin typeface="Consolas" panose="020B0609020204030204" pitchFamily="49" charset="0"/>
              </a:rPr>
              <a:t>&gt;</a:t>
            </a:r>
            <a:endParaRPr lang="en-GB" sz="1800" b="0" dirty="0">
              <a:solidFill>
                <a:srgbClr val="000000"/>
              </a:solidFill>
              <a:highlight>
                <a:srgbClr val="FFFFFF"/>
              </a:highlight>
              <a:latin typeface="Consolas" panose="020B0609020204030204" pitchFamily="49" charset="0"/>
            </a:endParaRPr>
          </a:p>
          <a:p>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Applications</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Application</a:t>
            </a:r>
            <a:r>
              <a:rPr lang="en-GB" sz="1800" b="0" dirty="0">
                <a:solidFill>
                  <a:srgbClr val="0000FF"/>
                </a:solidFill>
                <a:highlight>
                  <a:srgbClr val="FFFFFF"/>
                </a:highlight>
                <a:latin typeface="Consolas" panose="020B0609020204030204" pitchFamily="49" charset="0"/>
              </a:rPr>
              <a:t> </a:t>
            </a:r>
            <a:r>
              <a:rPr lang="en-GB" sz="1800" b="0" dirty="0">
                <a:solidFill>
                  <a:srgbClr val="FF0000"/>
                </a:solidFill>
                <a:highlight>
                  <a:srgbClr val="FFFFFF"/>
                </a:highlight>
                <a:latin typeface="Consolas" panose="020B0609020204030204" pitchFamily="49" charset="0"/>
              </a:rPr>
              <a:t>Id</a:t>
            </a:r>
            <a:r>
              <a:rPr lang="en-GB" sz="1800" b="0" dirty="0">
                <a:solidFill>
                  <a:srgbClr val="0000FF"/>
                </a:solidFill>
                <a:highlight>
                  <a:srgbClr val="FFFFFF"/>
                </a:highlight>
                <a:latin typeface="Consolas" panose="020B0609020204030204" pitchFamily="49" charset="0"/>
              </a:rPr>
              <a:t>=</a:t>
            </a:r>
            <a:r>
              <a:rPr lang="en-GB" sz="1800" b="0" dirty="0">
                <a:solidFill>
                  <a:srgbClr val="000000"/>
                </a:solidFill>
                <a:highlight>
                  <a:srgbClr val="FFFFFF"/>
                </a:highlight>
                <a:latin typeface="Consolas" panose="020B0609020204030204" pitchFamily="49" charset="0"/>
              </a:rPr>
              <a:t>"</a:t>
            </a:r>
            <a:r>
              <a:rPr lang="en-GB" sz="1800" b="0" dirty="0" smtClean="0">
                <a:solidFill>
                  <a:srgbClr val="0000FF"/>
                </a:solidFill>
                <a:highlight>
                  <a:srgbClr val="FFFFFF"/>
                </a:highlight>
                <a:latin typeface="Consolas" panose="020B0609020204030204" pitchFamily="49" charset="0"/>
              </a:rPr>
              <a:t>App</a:t>
            </a:r>
            <a:r>
              <a:rPr lang="en-GB" sz="1800" b="0" dirty="0" smtClean="0">
                <a:solidFill>
                  <a:srgbClr val="000000"/>
                </a:solidFill>
                <a:highlight>
                  <a:srgbClr val="FFFFFF"/>
                </a:highlight>
                <a:latin typeface="Consolas" panose="020B0609020204030204" pitchFamily="49" charset="0"/>
              </a:rPr>
              <a:t>“</a:t>
            </a:r>
            <a:br>
              <a:rPr lang="en-GB" sz="1800" b="0" dirty="0" smtClean="0">
                <a:solidFill>
                  <a:srgbClr val="000000"/>
                </a:solidFill>
                <a:highlight>
                  <a:srgbClr val="FFFFFF"/>
                </a:highlight>
                <a:latin typeface="Consolas" panose="020B0609020204030204" pitchFamily="49" charset="0"/>
              </a:rPr>
            </a:br>
            <a:r>
              <a:rPr lang="en-GB" sz="1800" b="0" dirty="0" smtClean="0">
                <a:solidFill>
                  <a:srgbClr val="000000"/>
                </a:solidFill>
                <a:highlight>
                  <a:srgbClr val="FFFFFF"/>
                </a:highlight>
                <a:latin typeface="Consolas" panose="020B0609020204030204" pitchFamily="49" charset="0"/>
              </a:rPr>
              <a:t>    </a:t>
            </a:r>
            <a:r>
              <a:rPr lang="en-GB" sz="1800" b="0" dirty="0" smtClean="0">
                <a:solidFill>
                  <a:srgbClr val="0000FF"/>
                </a:solidFill>
                <a:highlight>
                  <a:srgbClr val="FFFFFF"/>
                </a:highlight>
                <a:latin typeface="Consolas" panose="020B0609020204030204" pitchFamily="49" charset="0"/>
              </a:rPr>
              <a:t>   ...   &gt;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Extensions</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err="1">
                <a:solidFill>
                  <a:srgbClr val="A31515"/>
                </a:solidFill>
                <a:highlight>
                  <a:srgbClr val="FFFFFF"/>
                </a:highlight>
                <a:latin typeface="Consolas" panose="020B0609020204030204" pitchFamily="49" charset="0"/>
              </a:rPr>
              <a:t>uap:Extension</a:t>
            </a:r>
            <a:r>
              <a:rPr lang="en-GB" sz="1800" b="0" dirty="0">
                <a:solidFill>
                  <a:srgbClr val="0000FF"/>
                </a:solidFill>
                <a:highlight>
                  <a:srgbClr val="FFFFFF"/>
                </a:highlight>
                <a:latin typeface="Consolas" panose="020B0609020204030204" pitchFamily="49" charset="0"/>
              </a:rPr>
              <a:t> </a:t>
            </a:r>
            <a:r>
              <a:rPr lang="en-GB" sz="1800" b="0" dirty="0">
                <a:solidFill>
                  <a:srgbClr val="FF0000"/>
                </a:solidFill>
                <a:highlight>
                  <a:srgbClr val="FFFFFF"/>
                </a:highlight>
                <a:latin typeface="Consolas" panose="020B0609020204030204" pitchFamily="49" charset="0"/>
              </a:rPr>
              <a:t>Category</a:t>
            </a:r>
            <a:r>
              <a:rPr lang="en-GB" sz="1800" b="0" dirty="0">
                <a:solidFill>
                  <a:srgbClr val="0000FF"/>
                </a:solidFill>
                <a:highlight>
                  <a:srgbClr val="FFFFFF"/>
                </a:highlight>
                <a:latin typeface="Consolas" panose="020B0609020204030204" pitchFamily="49" charset="0"/>
              </a:rPr>
              <a:t>=</a:t>
            </a:r>
            <a:r>
              <a:rPr lang="en-GB" sz="1800" b="0" dirty="0">
                <a:solidFill>
                  <a:srgbClr val="000000"/>
                </a:solidFill>
                <a:highlight>
                  <a:srgbClr val="FFFFFF"/>
                </a:highlight>
                <a:latin typeface="Consolas" panose="020B0609020204030204" pitchFamily="49" charset="0"/>
              </a:rPr>
              <a:t>"</a:t>
            </a:r>
            <a:r>
              <a:rPr lang="en-GB" sz="1800" b="0" dirty="0" err="1" smtClean="0">
                <a:solidFill>
                  <a:srgbClr val="0000FF"/>
                </a:solidFill>
                <a:highlight>
                  <a:srgbClr val="FFFFFF"/>
                </a:highlight>
                <a:latin typeface="Consolas" panose="020B0609020204030204" pitchFamily="49" charset="0"/>
              </a:rPr>
              <a:t>windows.appService</a:t>
            </a:r>
            <a:r>
              <a:rPr lang="en-GB" sz="1800" b="0" dirty="0" smtClean="0">
                <a:solidFill>
                  <a:srgbClr val="000000"/>
                </a:solidFill>
                <a:highlight>
                  <a:srgbClr val="FFFFFF"/>
                </a:highlight>
                <a:latin typeface="Consolas" panose="020B0609020204030204" pitchFamily="49" charset="0"/>
              </a:rPr>
              <a:t>“</a:t>
            </a:r>
            <a:br>
              <a:rPr lang="en-GB" sz="1800" b="0" dirty="0" smtClean="0">
                <a:solidFill>
                  <a:srgbClr val="000000"/>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err="1">
                <a:solidFill>
                  <a:srgbClr val="FF0000"/>
                </a:solidFill>
                <a:highlight>
                  <a:srgbClr val="FFFFFF"/>
                </a:highlight>
                <a:latin typeface="Consolas" panose="020B0609020204030204" pitchFamily="49" charset="0"/>
              </a:rPr>
              <a:t>EntryPoint</a:t>
            </a:r>
            <a:r>
              <a:rPr lang="en-GB" sz="1800" b="0" dirty="0">
                <a:solidFill>
                  <a:srgbClr val="0000FF"/>
                </a:solidFill>
                <a:highlight>
                  <a:srgbClr val="FFFFFF"/>
                </a:highlight>
                <a:latin typeface="Consolas" panose="020B0609020204030204" pitchFamily="49" charset="0"/>
              </a:rPr>
              <a:t>=</a:t>
            </a:r>
            <a:r>
              <a:rPr lang="en-GB" sz="1800" b="0" dirty="0">
                <a:solidFill>
                  <a:srgbClr val="000000"/>
                </a:solidFill>
                <a:highlight>
                  <a:srgbClr val="FFFFFF"/>
                </a:highlight>
                <a:latin typeface="Consolas" panose="020B0609020204030204" pitchFamily="49" charset="0"/>
              </a:rPr>
              <a:t>"</a:t>
            </a:r>
            <a:r>
              <a:rPr lang="en-GB" sz="1800" b="0" dirty="0" err="1">
                <a:solidFill>
                  <a:srgbClr val="0000FF"/>
                </a:solidFill>
                <a:highlight>
                  <a:srgbClr val="FFFFFF"/>
                </a:highlight>
                <a:latin typeface="Consolas" panose="020B0609020204030204" pitchFamily="49" charset="0"/>
              </a:rPr>
              <a:t>AppServicesDemoTask.AppServiceTask</a:t>
            </a:r>
            <a:r>
              <a:rPr lang="en-GB" sz="1800" b="0" dirty="0" smtClean="0">
                <a:solidFill>
                  <a:srgbClr val="000000"/>
                </a:solidFill>
                <a:highlight>
                  <a:srgbClr val="FFFFFF"/>
                </a:highlight>
                <a:latin typeface="Consolas" panose="020B0609020204030204" pitchFamily="49" charset="0"/>
              </a:rPr>
              <a:t>"</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err="1">
                <a:solidFill>
                  <a:srgbClr val="A31515"/>
                </a:solidFill>
                <a:highlight>
                  <a:srgbClr val="FFFFFF"/>
                </a:highlight>
                <a:latin typeface="Consolas" panose="020B0609020204030204" pitchFamily="49" charset="0"/>
              </a:rPr>
              <a:t>uap:AppService</a:t>
            </a:r>
            <a:r>
              <a:rPr lang="en-GB" sz="1800" b="0" dirty="0">
                <a:solidFill>
                  <a:srgbClr val="0000FF"/>
                </a:solidFill>
                <a:highlight>
                  <a:srgbClr val="FFFFFF"/>
                </a:highlight>
                <a:latin typeface="Consolas" panose="020B0609020204030204" pitchFamily="49" charset="0"/>
              </a:rPr>
              <a:t> </a:t>
            </a:r>
            <a:r>
              <a:rPr lang="en-GB" sz="1800" b="0" dirty="0">
                <a:solidFill>
                  <a:srgbClr val="FF0000"/>
                </a:solidFill>
                <a:highlight>
                  <a:srgbClr val="FFFFFF"/>
                </a:highlight>
                <a:latin typeface="Consolas" panose="020B0609020204030204" pitchFamily="49" charset="0"/>
              </a:rPr>
              <a:t>Name</a:t>
            </a:r>
            <a:r>
              <a:rPr lang="en-GB" sz="1800" b="0" dirty="0">
                <a:solidFill>
                  <a:srgbClr val="0000FF"/>
                </a:solidFill>
                <a:highlight>
                  <a:srgbClr val="FFFFFF"/>
                </a:highlight>
                <a:latin typeface="Consolas" panose="020B0609020204030204" pitchFamily="49" charset="0"/>
              </a:rPr>
              <a:t>=</a:t>
            </a:r>
            <a:r>
              <a:rPr lang="en-GB" sz="1800" b="0" dirty="0">
                <a:solidFill>
                  <a:srgbClr val="000000"/>
                </a:solidFill>
                <a:highlight>
                  <a:srgbClr val="FFFFFF"/>
                </a:highlight>
                <a:latin typeface="Consolas" panose="020B0609020204030204" pitchFamily="49" charset="0"/>
              </a:rPr>
              <a:t>"</a:t>
            </a:r>
            <a:r>
              <a:rPr lang="en-GB" sz="1800" b="0" dirty="0" err="1">
                <a:solidFill>
                  <a:srgbClr val="0000FF"/>
                </a:solidFill>
                <a:highlight>
                  <a:srgbClr val="FFFFFF"/>
                </a:highlight>
                <a:latin typeface="Consolas" panose="020B0609020204030204" pitchFamily="49" charset="0"/>
              </a:rPr>
              <a:t>microsoftDX-appservicesdemo</a:t>
            </a:r>
            <a:r>
              <a:rPr lang="en-GB" sz="1800" b="0" dirty="0">
                <a:solidFill>
                  <a:srgbClr val="000000"/>
                </a:solidFill>
                <a:highlight>
                  <a:srgbClr val="FFFFFF"/>
                </a:highlight>
                <a:latin typeface="Consolas" panose="020B0609020204030204" pitchFamily="49" charset="0"/>
              </a:rPr>
              <a:t>"</a:t>
            </a:r>
            <a:r>
              <a:rPr lang="en-GB" sz="1800" b="0" dirty="0">
                <a:solidFill>
                  <a:srgbClr val="0000FF"/>
                </a:solidFill>
                <a:highlight>
                  <a:srgbClr val="FFFFFF"/>
                </a:highlight>
                <a:latin typeface="Consolas" panose="020B0609020204030204" pitchFamily="49" charset="0"/>
              </a:rPr>
              <a:t> </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err="1">
                <a:solidFill>
                  <a:srgbClr val="A31515"/>
                </a:solidFill>
                <a:highlight>
                  <a:srgbClr val="FFFFFF"/>
                </a:highlight>
                <a:latin typeface="Consolas" panose="020B0609020204030204" pitchFamily="49" charset="0"/>
              </a:rPr>
              <a:t>uap:Extension</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Extensions</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Application</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Applications</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Capabilities</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Capability</a:t>
            </a:r>
            <a:r>
              <a:rPr lang="en-GB" sz="1800" b="0" dirty="0">
                <a:solidFill>
                  <a:srgbClr val="0000FF"/>
                </a:solidFill>
                <a:highlight>
                  <a:srgbClr val="FFFFFF"/>
                </a:highlight>
                <a:latin typeface="Consolas" panose="020B0609020204030204" pitchFamily="49" charset="0"/>
              </a:rPr>
              <a:t> </a:t>
            </a:r>
            <a:r>
              <a:rPr lang="en-GB" sz="1800" b="0" dirty="0">
                <a:solidFill>
                  <a:srgbClr val="FF0000"/>
                </a:solidFill>
                <a:highlight>
                  <a:srgbClr val="FFFFFF"/>
                </a:highlight>
                <a:latin typeface="Consolas" panose="020B0609020204030204" pitchFamily="49" charset="0"/>
              </a:rPr>
              <a:t>Name</a:t>
            </a:r>
            <a:r>
              <a:rPr lang="en-GB" sz="1800" b="0" dirty="0">
                <a:solidFill>
                  <a:srgbClr val="0000FF"/>
                </a:solidFill>
                <a:highlight>
                  <a:srgbClr val="FFFFFF"/>
                </a:highlight>
                <a:latin typeface="Consolas" panose="020B0609020204030204" pitchFamily="49" charset="0"/>
              </a:rPr>
              <a:t>=</a:t>
            </a:r>
            <a:r>
              <a:rPr lang="en-GB" sz="1800" b="0" dirty="0">
                <a:solidFill>
                  <a:srgbClr val="000000"/>
                </a:solidFill>
                <a:highlight>
                  <a:srgbClr val="FFFFFF"/>
                </a:highlight>
                <a:latin typeface="Consolas" panose="020B0609020204030204" pitchFamily="49" charset="0"/>
              </a:rPr>
              <a:t>"</a:t>
            </a:r>
            <a:r>
              <a:rPr lang="en-GB" sz="1800" b="0" dirty="0" err="1">
                <a:solidFill>
                  <a:srgbClr val="0000FF"/>
                </a:solidFill>
                <a:highlight>
                  <a:srgbClr val="FFFFFF"/>
                </a:highlight>
                <a:latin typeface="Consolas" panose="020B0609020204030204" pitchFamily="49" charset="0"/>
              </a:rPr>
              <a:t>internetClient</a:t>
            </a:r>
            <a:r>
              <a:rPr lang="en-GB" sz="1800" b="0" dirty="0">
                <a:solidFill>
                  <a:srgbClr val="000000"/>
                </a:solidFill>
                <a:highlight>
                  <a:srgbClr val="FFFFFF"/>
                </a:highlight>
                <a:latin typeface="Consolas" panose="020B0609020204030204" pitchFamily="49" charset="0"/>
              </a:rPr>
              <a:t>"</a:t>
            </a:r>
            <a:r>
              <a:rPr lang="en-GB" sz="1800" b="0" dirty="0">
                <a:solidFill>
                  <a:srgbClr val="0000FF"/>
                </a:solidFill>
                <a:highlight>
                  <a:srgbClr val="FFFFFF"/>
                </a:highlight>
                <a:latin typeface="Consolas" panose="020B0609020204030204" pitchFamily="49" charset="0"/>
              </a:rPr>
              <a:t> </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Capabilities</a:t>
            </a:r>
            <a:r>
              <a:rPr lang="en-GB" sz="1800" b="0" dirty="0" smtClean="0">
                <a:solidFill>
                  <a:srgbClr val="0000FF"/>
                </a:solidFill>
                <a:highlight>
                  <a:srgbClr val="FFFFFF"/>
                </a:highlight>
                <a:latin typeface="Consolas" panose="020B0609020204030204" pitchFamily="49" charset="0"/>
              </a:rPr>
              <a:t>&gt;</a:t>
            </a:r>
            <a:br>
              <a:rPr lang="en-GB" sz="1800" b="0" dirty="0" smtClean="0">
                <a:solidFill>
                  <a:srgbClr val="0000FF"/>
                </a:solidFill>
                <a:highlight>
                  <a:srgbClr val="FFFFFF"/>
                </a:highlight>
                <a:latin typeface="Consolas" panose="020B0609020204030204" pitchFamily="49" charset="0"/>
              </a:rPr>
            </a:br>
            <a:r>
              <a:rPr lang="en-GB" sz="1800" b="0" dirty="0" smtClean="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Package</a:t>
            </a:r>
            <a:r>
              <a:rPr lang="en-GB" sz="1800" b="0" dirty="0">
                <a:solidFill>
                  <a:srgbClr val="0000FF"/>
                </a:solidFill>
                <a:highlight>
                  <a:srgbClr val="FFFFFF"/>
                </a:highlight>
                <a:latin typeface="Consolas" panose="020B0609020204030204" pitchFamily="49" charset="0"/>
              </a:rPr>
              <a:t>&gt;</a:t>
            </a:r>
            <a:endParaRPr lang="en-GB" sz="1800" b="0" dirty="0"/>
          </a:p>
        </p:txBody>
      </p:sp>
      <p:sp>
        <p:nvSpPr>
          <p:cNvPr id="4" name="Rectangle 3"/>
          <p:cNvSpPr/>
          <p:nvPr/>
        </p:nvSpPr>
        <p:spPr>
          <a:xfrm>
            <a:off x="4483712" y="2939805"/>
            <a:ext cx="4858818" cy="457200"/>
          </a:xfrm>
          <a:prstGeom prst="rect">
            <a:avLst/>
          </a:prstGeom>
          <a:solidFill>
            <a:srgbClr val="FFF1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5" name="Rectangle 4"/>
          <p:cNvSpPr/>
          <p:nvPr/>
        </p:nvSpPr>
        <p:spPr>
          <a:xfrm>
            <a:off x="4275737" y="3239399"/>
            <a:ext cx="3640526" cy="457200"/>
          </a:xfrm>
          <a:prstGeom prst="rect">
            <a:avLst/>
          </a:prstGeom>
          <a:solidFill>
            <a:srgbClr val="FFF1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1338658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Two-way Communication</a:t>
            </a:r>
            <a:endParaRPr lang="en-GB" dirty="0"/>
          </a:p>
        </p:txBody>
      </p:sp>
      <p:sp>
        <p:nvSpPr>
          <p:cNvPr id="5" name="Text Placeholder 4"/>
          <p:cNvSpPr>
            <a:spLocks noGrp="1"/>
          </p:cNvSpPr>
          <p:nvPr>
            <p:ph type="body" sz="quarter" idx="10"/>
          </p:nvPr>
        </p:nvSpPr>
        <p:spPr>
          <a:xfrm>
            <a:off x="269239" y="1189177"/>
            <a:ext cx="11653523" cy="3139321"/>
          </a:xfrm>
        </p:spPr>
        <p:txBody>
          <a:bodyPr/>
          <a:lstStyle/>
          <a:p>
            <a:r>
              <a:rPr lang="en-US" sz="3200" dirty="0">
                <a:solidFill>
                  <a:schemeClr val="tx1"/>
                </a:solidFill>
                <a:latin typeface="+mn-lt"/>
              </a:rPr>
              <a:t>Client and server can keep a two-way chatty communication channel open</a:t>
            </a:r>
          </a:p>
          <a:p>
            <a:r>
              <a:rPr lang="en-US" sz="3200" dirty="0">
                <a:solidFill>
                  <a:schemeClr val="tx1"/>
                </a:solidFill>
                <a:latin typeface="+mn-lt"/>
              </a:rPr>
              <a:t>Client can attach a </a:t>
            </a:r>
            <a:r>
              <a:rPr lang="en-US" sz="3200" dirty="0" err="1">
                <a:solidFill>
                  <a:schemeClr val="tx1"/>
                </a:solidFill>
                <a:latin typeface="+mn-lt"/>
              </a:rPr>
              <a:t>RequestReceived</a:t>
            </a:r>
            <a:r>
              <a:rPr lang="en-US" sz="3200" dirty="0">
                <a:solidFill>
                  <a:schemeClr val="tx1"/>
                </a:solidFill>
                <a:latin typeface="+mn-lt"/>
              </a:rPr>
              <a:t> event handler to its own </a:t>
            </a:r>
            <a:r>
              <a:rPr lang="en-US" sz="3200" dirty="0" err="1">
                <a:solidFill>
                  <a:schemeClr val="tx1"/>
                </a:solidFill>
                <a:latin typeface="+mn-lt"/>
              </a:rPr>
              <a:t>AppServiceConnection</a:t>
            </a:r>
            <a:r>
              <a:rPr lang="en-US" sz="3200" dirty="0">
                <a:solidFill>
                  <a:schemeClr val="tx1"/>
                </a:solidFill>
                <a:latin typeface="+mn-lt"/>
              </a:rPr>
              <a:t> instance</a:t>
            </a:r>
          </a:p>
          <a:p>
            <a:endParaRPr lang="en-US" sz="3200" dirty="0">
              <a:solidFill>
                <a:schemeClr val="tx1"/>
              </a:solidFill>
              <a:latin typeface="+mn-lt"/>
            </a:endParaRPr>
          </a:p>
          <a:p>
            <a:r>
              <a:rPr lang="en-US" sz="3200" dirty="0">
                <a:solidFill>
                  <a:schemeClr val="tx1"/>
                </a:solidFill>
                <a:latin typeface="+mn-lt"/>
              </a:rPr>
              <a:t>Both client and server can send and receive </a:t>
            </a:r>
            <a:r>
              <a:rPr lang="en-US" sz="3200" dirty="0" smtClean="0">
                <a:solidFill>
                  <a:schemeClr val="tx1"/>
                </a:solidFill>
                <a:latin typeface="+mn-lt"/>
              </a:rPr>
              <a:t>messages</a:t>
            </a:r>
            <a:endParaRPr lang="en-US" sz="3200" dirty="0">
              <a:solidFill>
                <a:schemeClr val="tx1"/>
              </a:solidFill>
              <a:latin typeface="+mn-lt"/>
            </a:endParaRPr>
          </a:p>
        </p:txBody>
      </p:sp>
      <p:sp>
        <p:nvSpPr>
          <p:cNvPr id="6" name="Rectangle 5"/>
          <p:cNvSpPr/>
          <p:nvPr/>
        </p:nvSpPr>
        <p:spPr>
          <a:xfrm>
            <a:off x="266921" y="4390387"/>
            <a:ext cx="11249247"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mn-ea"/>
                <a:cs typeface="+mn-cs"/>
              </a:rPr>
              <a:t>AppServiceConnectionStatus</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connectionStatus</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a:t>
            </a:r>
            <a:r>
              <a:rPr kumimoji="0" lang="en-GB"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await</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connection.OpenAsync</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b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br>
            <a:r>
              <a:rPr kumimoji="0" lang="en-GB" sz="18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if</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GB"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connectionStatus</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a:t>
            </a:r>
            <a:r>
              <a:rPr kumimoji="0" lang="en-GB" sz="180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mn-ea"/>
                <a:cs typeface="+mn-cs"/>
              </a:rPr>
              <a:t>AppServiceConnectionStatus</a:t>
            </a:r>
            <a:r>
              <a:rPr kumimoji="0" lang="en-GB" sz="18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.Success</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b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b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b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b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GB" sz="1800" b="0" i="0" u="none" strike="noStrike" kern="1200" cap="none" spc="0" normalizeH="0" baseline="0" noProof="0" dirty="0" err="1" smtClean="0">
                <a:ln>
                  <a:noFill/>
                </a:ln>
                <a:solidFill>
                  <a:srgbClr val="000000"/>
                </a:solidFill>
                <a:effectLst/>
                <a:highlight>
                  <a:srgbClr val="FFFFFF"/>
                </a:highlight>
                <a:uLnTx/>
                <a:uFillTx/>
                <a:latin typeface="Consolas" panose="020B0609020204030204" pitchFamily="49" charset="0"/>
                <a:ea typeface="+mn-ea"/>
                <a:cs typeface="+mn-cs"/>
              </a:rPr>
              <a:t>connection.RequestReceived</a:t>
            </a:r>
            <a:r>
              <a:rPr kumimoji="0" lang="en-GB" sz="18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GB" sz="1800" b="0" i="0" u="none" strike="noStrike" kern="1200" cap="none" spc="0" normalizeH="0" baseline="0" noProof="0" dirty="0" err="1" smtClean="0">
                <a:ln>
                  <a:noFill/>
                </a:ln>
                <a:solidFill>
                  <a:srgbClr val="000000"/>
                </a:solidFill>
                <a:effectLst/>
                <a:highlight>
                  <a:srgbClr val="FFFFFF"/>
                </a:highlight>
                <a:uLnTx/>
                <a:uFillTx/>
                <a:latin typeface="Consolas" panose="020B0609020204030204" pitchFamily="49" charset="0"/>
                <a:ea typeface="+mn-ea"/>
                <a:cs typeface="+mn-cs"/>
              </a:rPr>
              <a:t>OnRequestReceived</a:t>
            </a:r>
            <a:r>
              <a:rPr kumimoji="0" lang="en-GB" sz="18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r>
            <a:b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br>
            <a:r>
              <a:rPr kumimoji="0" lang="en-GB" sz="18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mn-ea"/>
                <a:cs typeface="+mn-cs"/>
              </a:rPr>
              <a:t>}</a:t>
            </a:r>
            <a: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r>
            <a:br>
              <a:rPr kumimoji="0" lang="en-GB" sz="18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br>
            <a:endParaRPr kumimoji="0" lang="en-GB" sz="1800" b="0" i="0" u="none" strike="noStrike" kern="1200" cap="none" spc="0" normalizeH="0" baseline="0" noProof="0" dirty="0">
              <a:ln>
                <a:noFill/>
              </a:ln>
              <a:solidFill>
                <a:srgbClr val="737373"/>
              </a:solidFill>
              <a:effectLst/>
              <a:uLnTx/>
              <a:uFillTx/>
              <a:latin typeface="Segoe UI Light"/>
              <a:ea typeface="+mn-ea"/>
              <a:cs typeface="+mn-cs"/>
            </a:endParaRPr>
          </a:p>
        </p:txBody>
      </p:sp>
    </p:spTree>
    <p:extLst>
      <p:ext uri="{BB962C8B-B14F-4D97-AF65-F5344CB8AC3E}">
        <p14:creationId xmlns:p14="http://schemas.microsoft.com/office/powerpoint/2010/main" val="324654457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dirty="0"/>
              <a:t>Apps from the same </a:t>
            </a:r>
            <a:r>
              <a:rPr lang="en-GB" sz="4800" dirty="0" smtClean="0"/>
              <a:t>publisher</a:t>
            </a:r>
            <a:br>
              <a:rPr lang="en-GB" sz="4800" dirty="0" smtClean="0"/>
            </a:br>
            <a:r>
              <a:rPr lang="en-GB" sz="4800" dirty="0" smtClean="0"/>
              <a:t>share </a:t>
            </a:r>
            <a:r>
              <a:rPr lang="en-GB" sz="4800" dirty="0"/>
              <a:t>files and settings</a:t>
            </a:r>
            <a:endParaRPr lang="nl-NL" dirty="0"/>
          </a:p>
        </p:txBody>
      </p:sp>
    </p:spTree>
    <p:extLst>
      <p:ext uri="{BB962C8B-B14F-4D97-AF65-F5344CB8AC3E}">
        <p14:creationId xmlns:p14="http://schemas.microsoft.com/office/powerpoint/2010/main" val="46589831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2722" y="3594177"/>
            <a:ext cx="4538546" cy="57986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5" name="Content Placeholder 4"/>
          <p:cNvSpPr>
            <a:spLocks noGrp="1"/>
          </p:cNvSpPr>
          <p:nvPr>
            <p:ph type="body" sz="quarter" idx="10"/>
          </p:nvPr>
        </p:nvSpPr>
        <p:spPr/>
        <p:txBody>
          <a:bodyPr/>
          <a:lstStyle/>
          <a:p>
            <a:r>
              <a:rPr lang="en-GB" dirty="0" smtClean="0"/>
              <a:t>A subfolder is required. Edit app manifest to add.</a:t>
            </a:r>
            <a:br>
              <a:rPr lang="en-GB" dirty="0" smtClean="0"/>
            </a:br>
            <a:r>
              <a:rPr lang="en-GB" dirty="0" smtClean="0"/>
              <a:t>Folders are automatically provisioned.</a:t>
            </a:r>
          </a:p>
          <a:p>
            <a:r>
              <a:rPr lang="en-GB" sz="2400" dirty="0" smtClean="0">
                <a:solidFill>
                  <a:schemeClr val="accent3">
                    <a:lumMod val="75000"/>
                  </a:schemeClr>
                </a:solidFill>
                <a:latin typeface="Consolas" panose="020B0609020204030204" pitchFamily="49" charset="0"/>
                <a:cs typeface="Consolas" panose="020B0609020204030204" pitchFamily="49" charset="0"/>
              </a:rPr>
              <a:t>&lt;Package&gt;</a:t>
            </a:r>
            <a:br>
              <a:rPr lang="en-GB" sz="2400" dirty="0" smtClean="0">
                <a:solidFill>
                  <a:schemeClr val="accent3">
                    <a:lumMod val="75000"/>
                  </a:schemeClr>
                </a:solidFill>
                <a:latin typeface="Consolas" panose="020B0609020204030204" pitchFamily="49" charset="0"/>
                <a:cs typeface="Consolas" panose="020B0609020204030204" pitchFamily="49" charset="0"/>
              </a:rPr>
            </a:br>
            <a:r>
              <a:rPr lang="en-GB" sz="2400" dirty="0" smtClean="0">
                <a:solidFill>
                  <a:schemeClr val="accent3">
                    <a:lumMod val="75000"/>
                  </a:schemeClr>
                </a:solidFill>
                <a:latin typeface="Consolas" panose="020B0609020204030204" pitchFamily="49" charset="0"/>
                <a:cs typeface="Consolas" panose="020B0609020204030204" pitchFamily="49" charset="0"/>
              </a:rPr>
              <a:t>    &lt;Extensions&gt;</a:t>
            </a:r>
          </a:p>
          <a:p>
            <a:r>
              <a:rPr lang="en-GB" sz="2400" dirty="0" smtClean="0">
                <a:solidFill>
                  <a:schemeClr val="accent3"/>
                </a:solidFill>
                <a:latin typeface="Consolas" panose="020B0609020204030204" pitchFamily="49" charset="0"/>
                <a:cs typeface="Consolas" panose="020B0609020204030204" pitchFamily="49" charset="0"/>
              </a:rPr>
              <a:t>        &lt;Extension Category="</a:t>
            </a:r>
            <a:r>
              <a:rPr lang="en-GB" sz="2400" dirty="0" err="1" smtClean="0">
                <a:solidFill>
                  <a:schemeClr val="accent3"/>
                </a:solidFill>
                <a:latin typeface="Consolas" panose="020B0609020204030204" pitchFamily="49" charset="0"/>
                <a:cs typeface="Consolas" panose="020B0609020204030204" pitchFamily="49" charset="0"/>
              </a:rPr>
              <a:t>windows.publisherCacheFolder</a:t>
            </a:r>
            <a:r>
              <a:rPr lang="en-GB" sz="2400" dirty="0" smtClean="0">
                <a:solidFill>
                  <a:schemeClr val="accent3"/>
                </a:solidFill>
                <a:latin typeface="Consolas" panose="020B0609020204030204" pitchFamily="49" charset="0"/>
                <a:cs typeface="Consolas" panose="020B0609020204030204" pitchFamily="49" charset="0"/>
              </a:rPr>
              <a:t>"&gt;</a:t>
            </a:r>
            <a:br>
              <a:rPr lang="en-GB" sz="2400" dirty="0" smtClean="0">
                <a:solidFill>
                  <a:schemeClr val="accent3"/>
                </a:solidFill>
                <a:latin typeface="Consolas" panose="020B0609020204030204" pitchFamily="49" charset="0"/>
                <a:cs typeface="Consolas" panose="020B0609020204030204" pitchFamily="49" charset="0"/>
              </a:rPr>
            </a:br>
            <a:r>
              <a:rPr lang="en-GB" sz="2400" dirty="0" smtClean="0">
                <a:solidFill>
                  <a:schemeClr val="accent3"/>
                </a:solidFill>
                <a:latin typeface="Consolas" panose="020B0609020204030204" pitchFamily="49" charset="0"/>
                <a:cs typeface="Consolas" panose="020B0609020204030204" pitchFamily="49" charset="0"/>
              </a:rPr>
              <a:t>            &lt;</a:t>
            </a:r>
            <a:r>
              <a:rPr lang="en-GB" sz="2400" dirty="0" err="1" smtClean="0">
                <a:solidFill>
                  <a:schemeClr val="accent3"/>
                </a:solidFill>
                <a:latin typeface="Consolas" panose="020B0609020204030204" pitchFamily="49" charset="0"/>
                <a:cs typeface="Consolas" panose="020B0609020204030204" pitchFamily="49" charset="0"/>
              </a:rPr>
              <a:t>PublisherCacheFolder</a:t>
            </a:r>
            <a:r>
              <a:rPr lang="en-GB" sz="2400" dirty="0" smtClean="0">
                <a:solidFill>
                  <a:schemeClr val="accent3"/>
                </a:solidFill>
                <a:latin typeface="Consolas" panose="020B0609020204030204" pitchFamily="49" charset="0"/>
                <a:cs typeface="Consolas" panose="020B0609020204030204" pitchFamily="49" charset="0"/>
              </a:rPr>
              <a:t>&gt;</a:t>
            </a:r>
            <a:br>
              <a:rPr lang="en-GB" sz="2400" dirty="0" smtClean="0">
                <a:solidFill>
                  <a:schemeClr val="accent3"/>
                </a:solidFill>
                <a:latin typeface="Consolas" panose="020B0609020204030204" pitchFamily="49" charset="0"/>
                <a:cs typeface="Consolas" panose="020B0609020204030204" pitchFamily="49" charset="0"/>
              </a:rPr>
            </a:br>
            <a:r>
              <a:rPr lang="en-GB" sz="2400" dirty="0" smtClean="0">
                <a:solidFill>
                  <a:schemeClr val="accent3"/>
                </a:solidFill>
                <a:latin typeface="Consolas" panose="020B0609020204030204" pitchFamily="49" charset="0"/>
                <a:cs typeface="Consolas" panose="020B0609020204030204" pitchFamily="49" charset="0"/>
              </a:rPr>
              <a:t>                &lt;Folder Name="Folder1"&gt;</a:t>
            </a:r>
            <a:br>
              <a:rPr lang="en-GB" sz="2400" dirty="0" smtClean="0">
                <a:solidFill>
                  <a:schemeClr val="accent3"/>
                </a:solidFill>
                <a:latin typeface="Consolas" panose="020B0609020204030204" pitchFamily="49" charset="0"/>
                <a:cs typeface="Consolas" panose="020B0609020204030204" pitchFamily="49" charset="0"/>
              </a:rPr>
            </a:br>
            <a:r>
              <a:rPr lang="en-GB" sz="2400" dirty="0" smtClean="0">
                <a:solidFill>
                  <a:schemeClr val="accent3"/>
                </a:solidFill>
                <a:latin typeface="Consolas" panose="020B0609020204030204" pitchFamily="49" charset="0"/>
                <a:cs typeface="Consolas" panose="020B0609020204030204" pitchFamily="49" charset="0"/>
              </a:rPr>
              <a:t>            &lt;/</a:t>
            </a:r>
            <a:r>
              <a:rPr lang="en-GB" sz="2400" dirty="0" err="1" smtClean="0">
                <a:solidFill>
                  <a:schemeClr val="accent3"/>
                </a:solidFill>
                <a:latin typeface="Consolas" panose="020B0609020204030204" pitchFamily="49" charset="0"/>
                <a:cs typeface="Consolas" panose="020B0609020204030204" pitchFamily="49" charset="0"/>
              </a:rPr>
              <a:t>PublisherCacheFolder</a:t>
            </a:r>
            <a:r>
              <a:rPr lang="en-GB" sz="2400" dirty="0" smtClean="0">
                <a:solidFill>
                  <a:schemeClr val="accent3"/>
                </a:solidFill>
                <a:latin typeface="Consolas" panose="020B0609020204030204" pitchFamily="49" charset="0"/>
                <a:cs typeface="Consolas" panose="020B0609020204030204" pitchFamily="49" charset="0"/>
              </a:rPr>
              <a:t>&gt;</a:t>
            </a:r>
            <a:br>
              <a:rPr lang="en-GB" sz="2400" dirty="0" smtClean="0">
                <a:solidFill>
                  <a:schemeClr val="accent3"/>
                </a:solidFill>
                <a:latin typeface="Consolas" panose="020B0609020204030204" pitchFamily="49" charset="0"/>
                <a:cs typeface="Consolas" panose="020B0609020204030204" pitchFamily="49" charset="0"/>
              </a:rPr>
            </a:br>
            <a:r>
              <a:rPr lang="en-GB" sz="2400" dirty="0" smtClean="0">
                <a:solidFill>
                  <a:schemeClr val="accent3"/>
                </a:solidFill>
                <a:latin typeface="Consolas" panose="020B0609020204030204" pitchFamily="49" charset="0"/>
                <a:cs typeface="Consolas" panose="020B0609020204030204" pitchFamily="49" charset="0"/>
              </a:rPr>
              <a:t>        &lt;/Extension&gt;</a:t>
            </a:r>
          </a:p>
          <a:p>
            <a:r>
              <a:rPr lang="en-GB" sz="2400" dirty="0" smtClean="0">
                <a:solidFill>
                  <a:schemeClr val="accent3">
                    <a:lumMod val="75000"/>
                  </a:schemeClr>
                </a:solidFill>
                <a:latin typeface="Consolas" panose="020B0609020204030204" pitchFamily="49" charset="0"/>
                <a:cs typeface="Consolas" panose="020B0609020204030204" pitchFamily="49" charset="0"/>
              </a:rPr>
              <a:t>    &lt;/Extensions&gt;</a:t>
            </a:r>
            <a:br>
              <a:rPr lang="en-GB" sz="2400" dirty="0" smtClean="0">
                <a:solidFill>
                  <a:schemeClr val="accent3">
                    <a:lumMod val="75000"/>
                  </a:schemeClr>
                </a:solidFill>
                <a:latin typeface="Consolas" panose="020B0609020204030204" pitchFamily="49" charset="0"/>
                <a:cs typeface="Consolas" panose="020B0609020204030204" pitchFamily="49" charset="0"/>
              </a:rPr>
            </a:br>
            <a:r>
              <a:rPr lang="en-GB" sz="2400" dirty="0" smtClean="0">
                <a:solidFill>
                  <a:schemeClr val="accent3">
                    <a:lumMod val="75000"/>
                  </a:schemeClr>
                </a:solidFill>
                <a:latin typeface="Consolas" panose="020B0609020204030204" pitchFamily="49" charset="0"/>
                <a:cs typeface="Consolas" panose="020B0609020204030204" pitchFamily="49" charset="0"/>
              </a:rPr>
              <a:t>&lt;/Package&gt;</a:t>
            </a:r>
            <a:endParaRPr lang="en-GB" sz="2400" dirty="0">
              <a:solidFill>
                <a:schemeClr val="accent3">
                  <a:lumMod val="75000"/>
                </a:schemeClr>
              </a:solidFill>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GB" dirty="0" smtClean="0"/>
              <a:t>Publisher’s shared storage folder</a:t>
            </a:r>
            <a:endParaRPr lang="en-GB" dirty="0"/>
          </a:p>
        </p:txBody>
      </p:sp>
    </p:spTree>
    <p:extLst>
      <p:ext uri="{BB962C8B-B14F-4D97-AF65-F5344CB8AC3E}">
        <p14:creationId xmlns:p14="http://schemas.microsoft.com/office/powerpoint/2010/main" val="42099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1638" y="2125708"/>
            <a:ext cx="8954428" cy="85864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5" name="Rectangle 4"/>
          <p:cNvSpPr/>
          <p:nvPr/>
        </p:nvSpPr>
        <p:spPr>
          <a:xfrm>
            <a:off x="1111638" y="3803180"/>
            <a:ext cx="8954428" cy="85864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prstClr val="white"/>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dirty="0" smtClean="0"/>
              <a:t>Shared storage folder interaction</a:t>
            </a:r>
            <a:endParaRPr lang="en-US" dirty="0"/>
          </a:p>
        </p:txBody>
      </p:sp>
      <p:sp>
        <p:nvSpPr>
          <p:cNvPr id="2" name="Content Placeholder 1"/>
          <p:cNvSpPr>
            <a:spLocks noGrp="1"/>
          </p:cNvSpPr>
          <p:nvPr>
            <p:ph type="body" sz="quarter" idx="10"/>
          </p:nvPr>
        </p:nvSpPr>
        <p:spPr/>
        <p:txBody>
          <a:bodyPr/>
          <a:lstStyle/>
          <a:p>
            <a:r>
              <a:rPr lang="en-GB" b="1" dirty="0" smtClean="0">
                <a:solidFill>
                  <a:schemeClr val="tx1"/>
                </a:solidFill>
              </a:rPr>
              <a:t>Access folder named “fonts”</a:t>
            </a:r>
          </a:p>
          <a:p>
            <a:r>
              <a:rPr lang="en-GB" dirty="0" err="1" smtClean="0">
                <a:solidFill>
                  <a:schemeClr val="accent3">
                    <a:lumMod val="75000"/>
                  </a:schemeClr>
                </a:solidFill>
                <a:latin typeface="Consolas" panose="020B0609020204030204" pitchFamily="49" charset="0"/>
                <a:cs typeface="Consolas" panose="020B0609020204030204" pitchFamily="49" charset="0"/>
              </a:rPr>
              <a:t>Windows.Storage.ApplicationData.Current</a:t>
            </a:r>
            <a:r>
              <a:rPr lang="en-GB" dirty="0" smtClean="0">
                <a:solidFill>
                  <a:schemeClr val="accent3">
                    <a:lumMod val="75000"/>
                  </a:schemeClr>
                </a:solidFill>
                <a:latin typeface="Consolas" panose="020B0609020204030204" pitchFamily="49" charset="0"/>
                <a:cs typeface="Consolas" panose="020B0609020204030204" pitchFamily="49" charset="0"/>
              </a:rPr>
              <a:t/>
            </a:r>
            <a:br>
              <a:rPr lang="en-GB" dirty="0" smtClean="0">
                <a:solidFill>
                  <a:schemeClr val="accent3">
                    <a:lumMod val="75000"/>
                  </a:schemeClr>
                </a:solidFill>
                <a:latin typeface="Consolas" panose="020B0609020204030204" pitchFamily="49" charset="0"/>
                <a:cs typeface="Consolas" panose="020B0609020204030204" pitchFamily="49" charset="0"/>
              </a:rPr>
            </a:br>
            <a:r>
              <a:rPr lang="en-GB" dirty="0" smtClean="0">
                <a:solidFill>
                  <a:schemeClr val="accent3"/>
                </a:solidFill>
                <a:latin typeface="Consolas" panose="020B0609020204030204" pitchFamily="49" charset="0"/>
                <a:cs typeface="Consolas" panose="020B0609020204030204" pitchFamily="49" charset="0"/>
              </a:rPr>
              <a:t>    .</a:t>
            </a:r>
            <a:r>
              <a:rPr lang="en-GB" dirty="0" err="1" smtClean="0">
                <a:solidFill>
                  <a:schemeClr val="accent3"/>
                </a:solidFill>
                <a:latin typeface="Consolas" panose="020B0609020204030204" pitchFamily="49" charset="0"/>
                <a:cs typeface="Consolas" panose="020B0609020204030204" pitchFamily="49" charset="0"/>
              </a:rPr>
              <a:t>GetPublisherCacheFolder</a:t>
            </a:r>
            <a:r>
              <a:rPr lang="en-GB" dirty="0" smtClean="0">
                <a:solidFill>
                  <a:schemeClr val="accent3"/>
                </a:solidFill>
                <a:latin typeface="Consolas" panose="020B0609020204030204" pitchFamily="49" charset="0"/>
                <a:cs typeface="Consolas" panose="020B0609020204030204" pitchFamily="49" charset="0"/>
              </a:rPr>
              <a:t>("fonts");</a:t>
            </a:r>
          </a:p>
          <a:p>
            <a:r>
              <a:rPr lang="en-GB" b="1" dirty="0" smtClean="0">
                <a:solidFill>
                  <a:schemeClr val="tx1"/>
                </a:solidFill>
              </a:rPr>
              <a:t>Clear shared storage</a:t>
            </a:r>
          </a:p>
          <a:p>
            <a:r>
              <a:rPr lang="en-GB" dirty="0" err="1">
                <a:solidFill>
                  <a:schemeClr val="accent3">
                    <a:lumMod val="75000"/>
                  </a:schemeClr>
                </a:solidFill>
                <a:latin typeface="Consolas" panose="020B0609020204030204" pitchFamily="49" charset="0"/>
                <a:cs typeface="Consolas" panose="020B0609020204030204" pitchFamily="49" charset="0"/>
              </a:rPr>
              <a:t>Windows.Storage.ApplicationData.Current</a:t>
            </a:r>
            <a:r>
              <a:rPr lang="en-GB" dirty="0">
                <a:solidFill>
                  <a:schemeClr val="accent3">
                    <a:lumMod val="75000"/>
                  </a:schemeClr>
                </a:solidFill>
                <a:latin typeface="Consolas" panose="020B0609020204030204" pitchFamily="49" charset="0"/>
                <a:cs typeface="Consolas" panose="020B0609020204030204" pitchFamily="49" charset="0"/>
              </a:rPr>
              <a:t/>
            </a:r>
            <a:br>
              <a:rPr lang="en-GB" dirty="0">
                <a:solidFill>
                  <a:schemeClr val="accent3">
                    <a:lumMod val="75000"/>
                  </a:schemeClr>
                </a:solidFill>
                <a:latin typeface="Consolas" panose="020B0609020204030204" pitchFamily="49" charset="0"/>
                <a:cs typeface="Consolas" panose="020B0609020204030204" pitchFamily="49" charset="0"/>
              </a:rPr>
            </a:br>
            <a:r>
              <a:rPr lang="en-GB" dirty="0">
                <a:solidFill>
                  <a:schemeClr val="accent3"/>
                </a:solidFill>
                <a:latin typeface="Consolas" panose="020B0609020204030204" pitchFamily="49" charset="0"/>
                <a:cs typeface="Consolas" panose="020B0609020204030204" pitchFamily="49" charset="0"/>
              </a:rPr>
              <a:t>    .</a:t>
            </a:r>
            <a:r>
              <a:rPr lang="en-GB" dirty="0" err="1" smtClean="0">
                <a:solidFill>
                  <a:schemeClr val="accent3"/>
                </a:solidFill>
                <a:latin typeface="Consolas" panose="020B0609020204030204" pitchFamily="49" charset="0"/>
                <a:cs typeface="Consolas" panose="020B0609020204030204" pitchFamily="49" charset="0"/>
              </a:rPr>
              <a:t>ClearPublisherCacheFolderAsync</a:t>
            </a:r>
            <a:r>
              <a:rPr lang="en-GB" dirty="0" smtClean="0">
                <a:solidFill>
                  <a:schemeClr val="accent3"/>
                </a:solidFill>
                <a:latin typeface="Consolas" panose="020B0609020204030204" pitchFamily="49" charset="0"/>
                <a:cs typeface="Consolas" panose="020B0609020204030204" pitchFamily="49" charset="0"/>
              </a:rPr>
              <a:t>();</a:t>
            </a:r>
            <a:endParaRPr lang="en-US" dirty="0">
              <a:solidFill>
                <a:schemeClr val="accent3"/>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8854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Lifetime</a:t>
            </a:r>
            <a:endParaRPr lang="en-US" dirty="0"/>
          </a:p>
        </p:txBody>
      </p:sp>
      <p:cxnSp>
        <p:nvCxnSpPr>
          <p:cNvPr id="8" name="Straight Arrow Connector 7"/>
          <p:cNvCxnSpPr/>
          <p:nvPr/>
        </p:nvCxnSpPr>
        <p:spPr>
          <a:xfrm flipV="1">
            <a:off x="1389770" y="2457873"/>
            <a:ext cx="0" cy="3137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389770" y="5587578"/>
            <a:ext cx="95618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688578" y="3130192"/>
            <a:ext cx="821723" cy="2465168"/>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0301" y="3130192"/>
            <a:ext cx="1419339"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29640" y="3130192"/>
            <a:ext cx="221491" cy="1045829"/>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151131" y="4176021"/>
            <a:ext cx="1571359"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722490" y="3130192"/>
            <a:ext cx="224106" cy="1045829"/>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46596" y="3130192"/>
            <a:ext cx="1419339"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365935" y="3130192"/>
            <a:ext cx="224106" cy="1045829"/>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87426" y="4176021"/>
            <a:ext cx="1870167"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457593" y="4176021"/>
            <a:ext cx="0" cy="1405332"/>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5" idx="0"/>
          </p:cNvCxnSpPr>
          <p:nvPr/>
        </p:nvCxnSpPr>
        <p:spPr>
          <a:xfrm flipV="1">
            <a:off x="1683476" y="5670062"/>
            <a:ext cx="5102"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66" idx="0"/>
          </p:cNvCxnSpPr>
          <p:nvPr/>
        </p:nvCxnSpPr>
        <p:spPr>
          <a:xfrm flipV="1">
            <a:off x="3854747" y="5670062"/>
            <a:ext cx="191"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5722490" y="5670062"/>
            <a:ext cx="1" cy="5976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365936" y="5670062"/>
            <a:ext cx="12451" cy="5976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688578" y="2177740"/>
            <a:ext cx="918835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688578" y="202833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3929640" y="202833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151131" y="202833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747390" y="202833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46596" y="202833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291233" y="202833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9382891" y="202833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539180" y="202833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070509" y="1636150"/>
            <a:ext cx="1293965"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Running</a:t>
            </a:r>
          </a:p>
        </p:txBody>
      </p:sp>
      <p:sp>
        <p:nvSpPr>
          <p:cNvPr id="61" name="TextBox 60"/>
          <p:cNvSpPr txBox="1"/>
          <p:nvPr/>
        </p:nvSpPr>
        <p:spPr>
          <a:xfrm>
            <a:off x="4143801" y="1636150"/>
            <a:ext cx="1595693"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Suspended</a:t>
            </a:r>
          </a:p>
        </p:txBody>
      </p:sp>
      <p:sp>
        <p:nvSpPr>
          <p:cNvPr id="62" name="TextBox 61"/>
          <p:cNvSpPr txBox="1"/>
          <p:nvPr/>
        </p:nvSpPr>
        <p:spPr>
          <a:xfrm>
            <a:off x="5946108" y="1636150"/>
            <a:ext cx="1293965"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Running</a:t>
            </a:r>
          </a:p>
        </p:txBody>
      </p:sp>
      <p:sp>
        <p:nvSpPr>
          <p:cNvPr id="63" name="TextBox 62"/>
          <p:cNvSpPr txBox="1"/>
          <p:nvPr/>
        </p:nvSpPr>
        <p:spPr>
          <a:xfrm>
            <a:off x="7599782" y="1636150"/>
            <a:ext cx="1595693"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Suspended</a:t>
            </a:r>
          </a:p>
        </p:txBody>
      </p:sp>
      <p:sp>
        <p:nvSpPr>
          <p:cNvPr id="64" name="TextBox 63"/>
          <p:cNvSpPr txBox="1"/>
          <p:nvPr/>
        </p:nvSpPr>
        <p:spPr>
          <a:xfrm>
            <a:off x="9316768" y="1636150"/>
            <a:ext cx="1784271"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Not Running</a:t>
            </a:r>
          </a:p>
        </p:txBody>
      </p:sp>
      <p:sp>
        <p:nvSpPr>
          <p:cNvPr id="65" name="TextBox 64"/>
          <p:cNvSpPr txBox="1"/>
          <p:nvPr/>
        </p:nvSpPr>
        <p:spPr>
          <a:xfrm>
            <a:off x="1090961" y="6342381"/>
            <a:ext cx="1185030"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Activated</a:t>
            </a:r>
          </a:p>
        </p:txBody>
      </p:sp>
      <p:sp>
        <p:nvSpPr>
          <p:cNvPr id="66" name="TextBox 65"/>
          <p:cNvSpPr txBox="1"/>
          <p:nvPr/>
        </p:nvSpPr>
        <p:spPr>
          <a:xfrm>
            <a:off x="3182620" y="6342381"/>
            <a:ext cx="1344254"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Suspended</a:t>
            </a:r>
          </a:p>
        </p:txBody>
      </p:sp>
      <p:sp>
        <p:nvSpPr>
          <p:cNvPr id="67" name="TextBox 66"/>
          <p:cNvSpPr txBox="1"/>
          <p:nvPr/>
        </p:nvSpPr>
        <p:spPr>
          <a:xfrm>
            <a:off x="5151096" y="6341995"/>
            <a:ext cx="1176796"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Resumed</a:t>
            </a:r>
          </a:p>
        </p:txBody>
      </p:sp>
      <p:sp>
        <p:nvSpPr>
          <p:cNvPr id="68" name="TextBox 67"/>
          <p:cNvSpPr txBox="1"/>
          <p:nvPr/>
        </p:nvSpPr>
        <p:spPr>
          <a:xfrm>
            <a:off x="6742495" y="6342381"/>
            <a:ext cx="1344254"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Suspended</a:t>
            </a:r>
          </a:p>
        </p:txBody>
      </p:sp>
      <p:sp>
        <p:nvSpPr>
          <p:cNvPr id="69" name="TextBox 68"/>
          <p:cNvSpPr txBox="1"/>
          <p:nvPr/>
        </p:nvSpPr>
        <p:spPr>
          <a:xfrm rot="16200000">
            <a:off x="326580" y="3642082"/>
            <a:ext cx="118553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Usage</a:t>
            </a:r>
          </a:p>
        </p:txBody>
      </p:sp>
      <p:cxnSp>
        <p:nvCxnSpPr>
          <p:cNvPr id="6" name="Straight Connector 5"/>
          <p:cNvCxnSpPr/>
          <p:nvPr/>
        </p:nvCxnSpPr>
        <p:spPr>
          <a:xfrm>
            <a:off x="4151131" y="4176021"/>
            <a:ext cx="0" cy="1344637"/>
          </a:xfrm>
          <a:prstGeom prst="line">
            <a:avLst/>
          </a:prstGeom>
          <a:ln w="285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39494" y="4176021"/>
            <a:ext cx="0" cy="1344637"/>
          </a:xfrm>
          <a:prstGeom prst="line">
            <a:avLst/>
          </a:prstGeom>
          <a:ln w="285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06836" y="4176021"/>
            <a:ext cx="0" cy="1344637"/>
          </a:xfrm>
          <a:prstGeom prst="line">
            <a:avLst/>
          </a:prstGeom>
          <a:ln w="285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151131" y="5520658"/>
            <a:ext cx="1596260" cy="0"/>
          </a:xfrm>
          <a:prstGeom prst="line">
            <a:avLst/>
          </a:prstGeom>
          <a:ln w="285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06836" y="5520658"/>
            <a:ext cx="1850757" cy="0"/>
          </a:xfrm>
          <a:prstGeom prst="line">
            <a:avLst/>
          </a:prstGeom>
          <a:ln w="285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85368" y="4599330"/>
            <a:ext cx="92623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CPU</a:t>
            </a:r>
          </a:p>
        </p:txBody>
      </p:sp>
      <p:cxnSp>
        <p:nvCxnSpPr>
          <p:cNvPr id="20" name="Straight Arrow Connector 19"/>
          <p:cNvCxnSpPr/>
          <p:nvPr/>
        </p:nvCxnSpPr>
        <p:spPr>
          <a:xfrm flipH="1">
            <a:off x="4237636" y="4943658"/>
            <a:ext cx="384048" cy="2661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311399" y="2399723"/>
            <a:ext cx="1489899"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Memory</a:t>
            </a:r>
          </a:p>
        </p:txBody>
      </p:sp>
      <p:cxnSp>
        <p:nvCxnSpPr>
          <p:cNvPr id="47" name="Straight Arrow Connector 46"/>
          <p:cNvCxnSpPr/>
          <p:nvPr/>
        </p:nvCxnSpPr>
        <p:spPr>
          <a:xfrm flipH="1">
            <a:off x="2963665" y="2744051"/>
            <a:ext cx="384048" cy="2661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fade">
                                      <p:cBhvr>
                                        <p:cTn id="91" dur="500"/>
                                        <p:tgtEl>
                                          <p:spTgt spid="6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fade">
                                      <p:cBhvr>
                                        <p:cTn id="96" dur="500"/>
                                        <p:tgtEl>
                                          <p:spTgt spid="56"/>
                                        </p:tgtEl>
                                      </p:cBhvr>
                                    </p:animEffect>
                                  </p:childTnLst>
                                </p:cTn>
                              </p:par>
                              <p:par>
                                <p:cTn id="97" presetID="10"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par>
                                <p:cTn id="100" presetID="10" presetClass="entr" presetSubtype="0" fill="hold"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par>
                                <p:cTn id="103" presetID="10" presetClass="entr" presetSubtype="0" fill="hold"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fade">
                                      <p:cBhvr>
                                        <p:cTn id="108" dur="500"/>
                                        <p:tgtEl>
                                          <p:spTgt spid="68"/>
                                        </p:tgtEl>
                                      </p:cBhvr>
                                    </p:animEffect>
                                  </p:childTnLst>
                                </p:cTn>
                              </p:par>
                              <p:par>
                                <p:cTn id="109" presetID="10" presetClass="entr" presetSubtype="0" fill="hold"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fade">
                                      <p:cBhvr>
                                        <p:cTn id="114" dur="500"/>
                                        <p:tgtEl>
                                          <p:spTgt spid="6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fade">
                                      <p:cBhvr>
                                        <p:cTn id="117" dur="500"/>
                                        <p:tgtEl>
                                          <p:spTgt spid="64"/>
                                        </p:tgtEl>
                                      </p:cBhvr>
                                    </p:animEffect>
                                  </p:childTnLst>
                                </p:cTn>
                              </p:par>
                              <p:par>
                                <p:cTn id="118" presetID="10" presetClass="entr" presetSubtype="0" fill="hold"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fade">
                                      <p:cBhvr>
                                        <p:cTn id="120" dur="500"/>
                                        <p:tgtEl>
                                          <p:spTgt spid="57"/>
                                        </p:tgtEl>
                                      </p:cBhvr>
                                    </p:animEffect>
                                  </p:childTnLst>
                                </p:cTn>
                              </p:par>
                              <p:par>
                                <p:cTn id="121" presetID="10" presetClass="entr" presetSubtype="0" fill="hold" nodeType="with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fade">
                                      <p:cBhvr>
                                        <p:cTn id="123" dur="500"/>
                                        <p:tgtEl>
                                          <p:spTgt spid="31"/>
                                        </p:tgtEl>
                                      </p:cBhvr>
                                    </p:animEffect>
                                  </p:childTnLst>
                                </p:cTn>
                              </p:par>
                              <p:par>
                                <p:cTn id="124" presetID="10" presetClass="entr" presetSubtype="0" fill="hold"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500"/>
                                        <p:tgtEl>
                                          <p:spTgt spid="43"/>
                                        </p:tgtEl>
                                      </p:cBhvr>
                                    </p:animEffect>
                                  </p:childTnLst>
                                </p:cTn>
                              </p:par>
                              <p:par>
                                <p:cTn id="127" presetID="10" presetClass="entr" presetSubtype="0" fill="hold" nodeType="withEffect">
                                  <p:stCondLst>
                                    <p:cond delay="0"/>
                                  </p:stCondLst>
                                  <p:childTnLst>
                                    <p:set>
                                      <p:cBhvr>
                                        <p:cTn id="128" dur="1" fill="hold">
                                          <p:stCondLst>
                                            <p:cond delay="0"/>
                                          </p:stCondLst>
                                        </p:cTn>
                                        <p:tgtEl>
                                          <p:spTgt spid="14"/>
                                        </p:tgtEl>
                                        <p:attrNameLst>
                                          <p:attrName>style.visibility</p:attrName>
                                        </p:attrNameLst>
                                      </p:cBhvr>
                                      <p:to>
                                        <p:strVal val="visible"/>
                                      </p:to>
                                    </p:set>
                                    <p:animEffect transition="in" filter="fade">
                                      <p:cBhvr>
                                        <p:cTn id="1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6" grpId="0"/>
      <p:bldP spid="67" grpId="0"/>
      <p:bldP spid="68" grpId="0"/>
      <p:bldP spid="16" grpId="0"/>
      <p:bldP spid="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65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but what if I need more time?</a:t>
            </a:r>
            <a:endParaRPr lang="nl-NL" dirty="0"/>
          </a:p>
        </p:txBody>
      </p:sp>
    </p:spTree>
    <p:extLst>
      <p:ext uri="{BB962C8B-B14F-4D97-AF65-F5344CB8AC3E}">
        <p14:creationId xmlns:p14="http://schemas.microsoft.com/office/powerpoint/2010/main" val="210661616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Extended Execution</a:t>
            </a:r>
            <a:endParaRPr lang="en-US" dirty="0"/>
          </a:p>
        </p:txBody>
      </p:sp>
      <p:cxnSp>
        <p:nvCxnSpPr>
          <p:cNvPr id="8" name="Straight Arrow Connector 7"/>
          <p:cNvCxnSpPr/>
          <p:nvPr/>
        </p:nvCxnSpPr>
        <p:spPr>
          <a:xfrm flipV="1">
            <a:off x="1389770" y="2249023"/>
            <a:ext cx="0" cy="3137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389770" y="5378728"/>
            <a:ext cx="59014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389770" y="2921342"/>
            <a:ext cx="2390466"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79353" y="3518958"/>
            <a:ext cx="468435" cy="52291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47788" y="4041873"/>
            <a:ext cx="1571359"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780236" y="5461212"/>
            <a:ext cx="0" cy="8217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151131" y="3780415"/>
            <a:ext cx="0" cy="12920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5407846" y="5461212"/>
            <a:ext cx="0" cy="8217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688578" y="1968890"/>
            <a:ext cx="553056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688578"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3929640"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151131"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348979"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797192"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070509" y="1427300"/>
            <a:ext cx="1293965"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Running</a:t>
            </a:r>
          </a:p>
        </p:txBody>
      </p:sp>
      <p:sp>
        <p:nvSpPr>
          <p:cNvPr id="61" name="TextBox 60"/>
          <p:cNvSpPr txBox="1"/>
          <p:nvPr/>
        </p:nvSpPr>
        <p:spPr>
          <a:xfrm>
            <a:off x="4037850" y="1412044"/>
            <a:ext cx="1420879"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Extension</a:t>
            </a:r>
          </a:p>
        </p:txBody>
      </p:sp>
      <p:sp>
        <p:nvSpPr>
          <p:cNvPr id="66" name="TextBox 65"/>
          <p:cNvSpPr txBox="1"/>
          <p:nvPr/>
        </p:nvSpPr>
        <p:spPr>
          <a:xfrm>
            <a:off x="3182620" y="6133531"/>
            <a:ext cx="1344254"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Suspended</a:t>
            </a:r>
          </a:p>
        </p:txBody>
      </p:sp>
      <p:sp>
        <p:nvSpPr>
          <p:cNvPr id="67" name="TextBox 66"/>
          <p:cNvSpPr txBox="1"/>
          <p:nvPr/>
        </p:nvSpPr>
        <p:spPr>
          <a:xfrm>
            <a:off x="4037850" y="4095763"/>
            <a:ext cx="2037973"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err="1">
                <a:gradFill>
                  <a:gsLst>
                    <a:gs pos="2917">
                      <a:srgbClr val="404040"/>
                    </a:gs>
                    <a:gs pos="30000">
                      <a:srgbClr val="404040"/>
                    </a:gs>
                  </a:gsLst>
                  <a:lin ang="5400000" scaled="0"/>
                </a:gradFill>
                <a:latin typeface="Segoe UI"/>
              </a:rPr>
              <a:t>RequestExtension</a:t>
            </a:r>
            <a:r>
              <a:rPr lang="en-US" sz="1568" dirty="0">
                <a:gradFill>
                  <a:gsLst>
                    <a:gs pos="2917">
                      <a:srgbClr val="404040"/>
                    </a:gs>
                    <a:gs pos="30000">
                      <a:srgbClr val="404040"/>
                    </a:gs>
                  </a:gsLst>
                  <a:lin ang="5400000" scaled="0"/>
                </a:gradFill>
                <a:latin typeface="Segoe UI"/>
              </a:rPr>
              <a:t>()</a:t>
            </a:r>
          </a:p>
        </p:txBody>
      </p:sp>
      <p:sp>
        <p:nvSpPr>
          <p:cNvPr id="68" name="TextBox 67"/>
          <p:cNvSpPr txBox="1"/>
          <p:nvPr/>
        </p:nvSpPr>
        <p:spPr>
          <a:xfrm>
            <a:off x="4843184" y="6133531"/>
            <a:ext cx="1115005"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Revoked</a:t>
            </a:r>
          </a:p>
        </p:txBody>
      </p:sp>
      <p:sp>
        <p:nvSpPr>
          <p:cNvPr id="69" name="TextBox 68"/>
          <p:cNvSpPr txBox="1"/>
          <p:nvPr/>
        </p:nvSpPr>
        <p:spPr>
          <a:xfrm rot="16200000">
            <a:off x="174397" y="3433232"/>
            <a:ext cx="1489899"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Memory</a:t>
            </a:r>
          </a:p>
        </p:txBody>
      </p:sp>
      <p:cxnSp>
        <p:nvCxnSpPr>
          <p:cNvPr id="41" name="Straight Connector 40"/>
          <p:cNvCxnSpPr/>
          <p:nvPr/>
        </p:nvCxnSpPr>
        <p:spPr>
          <a:xfrm>
            <a:off x="4151131" y="3520179"/>
            <a:ext cx="1043775"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80236" y="2921341"/>
            <a:ext cx="370895" cy="59761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731213" y="1427300"/>
            <a:ext cx="1595693"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Suspended</a:t>
            </a:r>
          </a:p>
        </p:txBody>
      </p:sp>
      <p:sp>
        <p:nvSpPr>
          <p:cNvPr id="26" name="Text Placeholder 1"/>
          <p:cNvSpPr>
            <a:spLocks noGrp="1"/>
          </p:cNvSpPr>
          <p:nvPr>
            <p:ph type="body" sz="quarter" idx="15"/>
          </p:nvPr>
        </p:nvSpPr>
        <p:spPr>
          <a:xfrm>
            <a:off x="7687582" y="3145448"/>
            <a:ext cx="4033911" cy="896425"/>
          </a:xfrm>
        </p:spPr>
        <p:txBody>
          <a:bodyPr/>
          <a:lstStyle/>
          <a:p>
            <a:r>
              <a:rPr lang="en-US" dirty="0"/>
              <a:t>Continue </a:t>
            </a:r>
            <a:r>
              <a:rPr lang="en-US" dirty="0" smtClean="0"/>
              <a:t>a </a:t>
            </a:r>
            <a:r>
              <a:rPr lang="en-US" dirty="0"/>
              <a:t>session when not in the </a:t>
            </a:r>
            <a:r>
              <a:rPr lang="en-US" dirty="0" smtClean="0"/>
              <a:t>foreground</a:t>
            </a:r>
            <a:endParaRPr lang="en-US" dirty="0"/>
          </a:p>
        </p:txBody>
      </p:sp>
    </p:spTree>
    <p:extLst>
      <p:ext uri="{BB962C8B-B14F-4D97-AF65-F5344CB8AC3E}">
        <p14:creationId xmlns:p14="http://schemas.microsoft.com/office/powerpoint/2010/main" val="245583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par>
                                <p:cTn id="40" presetID="10"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par>
                                <p:cTn id="63" presetID="10"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7" grpId="0"/>
      <p:bldP spid="68"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Extended Execution</a:t>
            </a:r>
            <a:endParaRPr lang="en-US" dirty="0"/>
          </a:p>
        </p:txBody>
      </p:sp>
      <p:cxnSp>
        <p:nvCxnSpPr>
          <p:cNvPr id="8" name="Straight Arrow Connector 7"/>
          <p:cNvCxnSpPr/>
          <p:nvPr/>
        </p:nvCxnSpPr>
        <p:spPr>
          <a:xfrm flipV="1">
            <a:off x="1389770" y="2249023"/>
            <a:ext cx="0" cy="3137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389770" y="5378728"/>
            <a:ext cx="470739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389770" y="2921342"/>
            <a:ext cx="2390466"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79353" y="3518958"/>
            <a:ext cx="468435" cy="52291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47788" y="4041873"/>
            <a:ext cx="224106"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780236" y="5461212"/>
            <a:ext cx="0" cy="8217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175370" y="2921342"/>
            <a:ext cx="0" cy="21511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5199575" y="5461212"/>
            <a:ext cx="0" cy="8217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688578" y="1968890"/>
            <a:ext cx="553056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688578"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3929640"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151131"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348979"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797192"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070509" y="1427300"/>
            <a:ext cx="1293965"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Running</a:t>
            </a:r>
          </a:p>
        </p:txBody>
      </p:sp>
      <p:sp>
        <p:nvSpPr>
          <p:cNvPr id="61" name="TextBox 60"/>
          <p:cNvSpPr txBox="1"/>
          <p:nvPr/>
        </p:nvSpPr>
        <p:spPr>
          <a:xfrm>
            <a:off x="4037850" y="1412044"/>
            <a:ext cx="1420879"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Extension</a:t>
            </a:r>
          </a:p>
        </p:txBody>
      </p:sp>
      <p:sp>
        <p:nvSpPr>
          <p:cNvPr id="66" name="TextBox 65"/>
          <p:cNvSpPr txBox="1"/>
          <p:nvPr/>
        </p:nvSpPr>
        <p:spPr>
          <a:xfrm>
            <a:off x="3182620" y="6133531"/>
            <a:ext cx="1742343"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err="1">
                <a:gradFill>
                  <a:gsLst>
                    <a:gs pos="2917">
                      <a:srgbClr val="404040"/>
                    </a:gs>
                    <a:gs pos="30000">
                      <a:srgbClr val="404040"/>
                    </a:gs>
                  </a:gsLst>
                  <a:lin ang="5400000" scaled="0"/>
                </a:gradFill>
                <a:latin typeface="Segoe UI"/>
              </a:rPr>
              <a:t>NavigatedAway</a:t>
            </a:r>
            <a:endParaRPr lang="en-US" sz="1568" dirty="0">
              <a:gradFill>
                <a:gsLst>
                  <a:gs pos="2917">
                    <a:srgbClr val="404040"/>
                  </a:gs>
                  <a:gs pos="30000">
                    <a:srgbClr val="404040"/>
                  </a:gs>
                </a:gsLst>
                <a:lin ang="5400000" scaled="0"/>
              </a:gradFill>
              <a:latin typeface="Segoe UI"/>
            </a:endParaRPr>
          </a:p>
        </p:txBody>
      </p:sp>
      <p:sp>
        <p:nvSpPr>
          <p:cNvPr id="67" name="TextBox 66"/>
          <p:cNvSpPr txBox="1"/>
          <p:nvPr/>
        </p:nvSpPr>
        <p:spPr>
          <a:xfrm>
            <a:off x="2062088" y="4095763"/>
            <a:ext cx="1071506"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Request</a:t>
            </a:r>
          </a:p>
        </p:txBody>
      </p:sp>
      <p:sp>
        <p:nvSpPr>
          <p:cNvPr id="68" name="TextBox 67"/>
          <p:cNvSpPr txBox="1"/>
          <p:nvPr/>
        </p:nvSpPr>
        <p:spPr>
          <a:xfrm>
            <a:off x="4843184" y="6133531"/>
            <a:ext cx="1115005"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Revoked</a:t>
            </a:r>
          </a:p>
        </p:txBody>
      </p:sp>
      <p:sp>
        <p:nvSpPr>
          <p:cNvPr id="69" name="TextBox 68"/>
          <p:cNvSpPr txBox="1"/>
          <p:nvPr/>
        </p:nvSpPr>
        <p:spPr>
          <a:xfrm rot="16200000">
            <a:off x="174397" y="3433232"/>
            <a:ext cx="1489899"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a:rPr>
              <a:t>Memory</a:t>
            </a:r>
          </a:p>
        </p:txBody>
      </p:sp>
      <p:cxnSp>
        <p:nvCxnSpPr>
          <p:cNvPr id="41" name="Straight Connector 40"/>
          <p:cNvCxnSpPr/>
          <p:nvPr/>
        </p:nvCxnSpPr>
        <p:spPr>
          <a:xfrm>
            <a:off x="4151131" y="3522696"/>
            <a:ext cx="1043775"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80236" y="2921341"/>
            <a:ext cx="370895" cy="59761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717458" y="1418271"/>
            <a:ext cx="1784272" cy="561211"/>
          </a:xfrm>
          <a:prstGeom prst="rect">
            <a:avLst/>
          </a:prstGeom>
          <a:noFill/>
        </p:spPr>
        <p:txBody>
          <a:bodyPr wrap="none" lIns="179285" tIns="143428" rIns="179285" bIns="143428" rtlCol="0">
            <a:spAutoFit/>
          </a:bodyPr>
          <a:lstStyle/>
          <a:p>
            <a:pPr algn="r" defTabSz="914367">
              <a:lnSpc>
                <a:spcPct val="90000"/>
              </a:lnSpc>
              <a:spcAft>
                <a:spcPts val="588"/>
              </a:spcAft>
            </a:pPr>
            <a:r>
              <a:rPr lang="en-US" sz="1961" dirty="0">
                <a:gradFill>
                  <a:gsLst>
                    <a:gs pos="2917">
                      <a:srgbClr val="404040"/>
                    </a:gs>
                    <a:gs pos="30000">
                      <a:srgbClr val="404040"/>
                    </a:gs>
                  </a:gsLst>
                  <a:lin ang="5400000" scaled="0"/>
                </a:gradFill>
                <a:latin typeface="Segoe UI"/>
              </a:rPr>
              <a:t>Not Running</a:t>
            </a:r>
          </a:p>
        </p:txBody>
      </p:sp>
      <p:cxnSp>
        <p:nvCxnSpPr>
          <p:cNvPr id="27" name="Straight Arrow Connector 26"/>
          <p:cNvCxnSpPr/>
          <p:nvPr/>
        </p:nvCxnSpPr>
        <p:spPr>
          <a:xfrm flipV="1">
            <a:off x="5573086" y="5461212"/>
            <a:ext cx="0" cy="4329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39689" y="5797597"/>
            <a:ext cx="1121103"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404040"/>
                    </a:gs>
                    <a:gs pos="30000">
                      <a:srgbClr val="404040"/>
                    </a:gs>
                  </a:gsLst>
                  <a:lin ang="5400000" scaled="0"/>
                </a:gradFill>
                <a:latin typeface="Segoe UI"/>
              </a:rPr>
              <a:t>Suspend</a:t>
            </a:r>
          </a:p>
        </p:txBody>
      </p:sp>
      <p:cxnSp>
        <p:nvCxnSpPr>
          <p:cNvPr id="7" name="Straight Connector 6"/>
          <p:cNvCxnSpPr/>
          <p:nvPr/>
        </p:nvCxnSpPr>
        <p:spPr>
          <a:xfrm>
            <a:off x="5871894" y="4041873"/>
            <a:ext cx="0" cy="133685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1"/>
          <p:cNvSpPr>
            <a:spLocks noGrp="1"/>
          </p:cNvSpPr>
          <p:nvPr>
            <p:ph type="body" sz="quarter" idx="15"/>
          </p:nvPr>
        </p:nvSpPr>
        <p:spPr>
          <a:xfrm>
            <a:off x="7510667" y="3506951"/>
            <a:ext cx="4332724" cy="896425"/>
          </a:xfrm>
        </p:spPr>
        <p:txBody>
          <a:bodyPr/>
          <a:lstStyle/>
          <a:p>
            <a:r>
              <a:rPr lang="en-US" sz="2745" dirty="0"/>
              <a:t>Applications must supply a reason</a:t>
            </a:r>
          </a:p>
          <a:p>
            <a:endParaRPr lang="en-US" sz="2745" dirty="0"/>
          </a:p>
          <a:p>
            <a:r>
              <a:rPr lang="en-US" sz="2745" dirty="0"/>
              <a:t>Revoked events will have &lt;1 sec to clean up</a:t>
            </a:r>
          </a:p>
        </p:txBody>
      </p:sp>
    </p:spTree>
    <p:extLst>
      <p:ext uri="{BB962C8B-B14F-4D97-AF65-F5344CB8AC3E}">
        <p14:creationId xmlns:p14="http://schemas.microsoft.com/office/powerpoint/2010/main" val="204669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Monetize and Promote Your App with Ads (04-07-15)v2" id="{9AD119E6-12FC-4844-8E02-5BB2926D659C}" vid="{CF6A096C-B297-484C-AEA5-7F90D6139D81}"/>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6.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7.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8.xml><?xml version="1.0" encoding="utf-8"?>
<a:theme xmlns:a="http://schemas.openxmlformats.org/drawingml/2006/main" name="Windows Platform - Blue Accent">
  <a:themeElements>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A057A359-1803-4B2E-B5D7-DC8CEAE3926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themeOverride>
</file>

<file path=docProps/app.xml><?xml version="1.0" encoding="utf-8"?>
<Properties xmlns="http://schemas.openxmlformats.org/officeDocument/2006/extended-properties" xmlns:vt="http://schemas.openxmlformats.org/officeDocument/2006/docPropsVTypes">
  <TotalTime>0</TotalTime>
  <Words>3010</Words>
  <Application>Microsoft Office PowerPoint</Application>
  <PresentationFormat>Widescreen</PresentationFormat>
  <Paragraphs>536</Paragraphs>
  <Slides>60</Slides>
  <Notes>36</Notes>
  <HiddenSlides>9</HiddenSlides>
  <MMClips>1</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60</vt:i4>
      </vt:variant>
    </vt:vector>
  </HeadingPairs>
  <TitlesOfParts>
    <vt:vector size="84" baseType="lpstr">
      <vt:lpstr>MS Mincho</vt:lpstr>
      <vt:lpstr>ＭＳ Ｐゴシック</vt:lpstr>
      <vt:lpstr>Arial</vt:lpstr>
      <vt:lpstr>Avenir LT Pro 45 Book</vt:lpstr>
      <vt:lpstr>Calibri</vt:lpstr>
      <vt:lpstr>Calibri Light</vt:lpstr>
      <vt:lpstr>Consolas</vt:lpstr>
      <vt:lpstr>Lucida Grande</vt:lpstr>
      <vt:lpstr>Segoe Pro Light</vt:lpstr>
      <vt:lpstr>Segoe UI</vt:lpstr>
      <vt:lpstr>Segoe UI Bold</vt:lpstr>
      <vt:lpstr>Segoe UI Light</vt:lpstr>
      <vt:lpstr>Segoe UI Mono</vt:lpstr>
      <vt:lpstr>Segoe UI Semibold</vt:lpstr>
      <vt:lpstr>Times New Roman</vt:lpstr>
      <vt:lpstr>Wingdings</vt:lpstr>
      <vt:lpstr>Office Theme</vt:lpstr>
      <vt:lpstr>1_5-30629_Build_Template_WHITE</vt:lpstr>
      <vt:lpstr>5-30629_Build_Template_WHITE</vt:lpstr>
      <vt:lpstr>2_5-30629_Build_Template_WHITE</vt:lpstr>
      <vt:lpstr>1_5-30629_Build_Template_DARK BLUE</vt:lpstr>
      <vt:lpstr>3_5-30629_Build_Template_WHITE</vt:lpstr>
      <vt:lpstr>5-30629_Build_Template_DARK BLUE</vt:lpstr>
      <vt:lpstr>Windows Platform - Blue Accent</vt:lpstr>
      <vt:lpstr>PowerPoint Presentation</vt:lpstr>
      <vt:lpstr>PowerPoint Presentation</vt:lpstr>
      <vt:lpstr>Windows App Lifecycle</vt:lpstr>
      <vt:lpstr>Foreground Application Lifecycle</vt:lpstr>
      <vt:lpstr>Application Lifetime</vt:lpstr>
      <vt:lpstr>Application Lifetime</vt:lpstr>
      <vt:lpstr>… but what if I need more time?</vt:lpstr>
      <vt:lpstr>Extended Execution</vt:lpstr>
      <vt:lpstr>Extended Execution</vt:lpstr>
      <vt:lpstr>Code Sample</vt:lpstr>
      <vt:lpstr>Background Execution</vt:lpstr>
      <vt:lpstr>Background Execution</vt:lpstr>
      <vt:lpstr>Trigger based Background Tasks  </vt:lpstr>
      <vt:lpstr>Registering a background task</vt:lpstr>
      <vt:lpstr>Triggers</vt:lpstr>
      <vt:lpstr>Resource Management</vt:lpstr>
      <vt:lpstr>In-Proc Background Tasks</vt:lpstr>
      <vt:lpstr>Tiles, Notifications and Action Center</vt:lpstr>
      <vt:lpstr>Start Grid</vt:lpstr>
      <vt:lpstr>Responsive Tile Sizes</vt:lpstr>
      <vt:lpstr>Tile Templates</vt:lpstr>
      <vt:lpstr>Adaptive Tile Template</vt:lpstr>
      <vt:lpstr>Adaptive Tile Template</vt:lpstr>
      <vt:lpstr>Adaptive Tile States</vt:lpstr>
      <vt:lpstr>Adaptive Tile Elements and Composition</vt:lpstr>
      <vt:lpstr>Adaptive Tile Elements: Content  </vt:lpstr>
      <vt:lpstr>Toast and Action Center Principles</vt:lpstr>
      <vt:lpstr>Action Center in Windows 10</vt:lpstr>
      <vt:lpstr>Toast Basics</vt:lpstr>
      <vt:lpstr>Toast Templates</vt:lpstr>
      <vt:lpstr>Adaptive and Interactive Toast Templates</vt:lpstr>
      <vt:lpstr>Adaptive Toast Template</vt:lpstr>
      <vt:lpstr>Adaptive Toast Template</vt:lpstr>
      <vt:lpstr>Adaptive Toast Template</vt:lpstr>
      <vt:lpstr>Adaptive Toast States</vt:lpstr>
      <vt:lpstr>Adaptive Toast Scenarios</vt:lpstr>
      <vt:lpstr>App to App Communication</vt:lpstr>
      <vt:lpstr>App to App in Windows 8.1</vt:lpstr>
      <vt:lpstr>App to App in Windows 8.1</vt:lpstr>
      <vt:lpstr>App to App in Windows 8.1</vt:lpstr>
      <vt:lpstr>App to App in Windows 10 UAP</vt:lpstr>
      <vt:lpstr>Enhanced App to App in Windows 10</vt:lpstr>
      <vt:lpstr>URI Activation++</vt:lpstr>
      <vt:lpstr>URI Activation++</vt:lpstr>
      <vt:lpstr>Query URI Support</vt:lpstr>
      <vt:lpstr>Launch for Results</vt:lpstr>
      <vt:lpstr>App Services</vt:lpstr>
      <vt:lpstr>What are App Services?</vt:lpstr>
      <vt:lpstr>Think ‘Web Services on device’</vt:lpstr>
      <vt:lpstr>Scenario: Bar Code Scanning</vt:lpstr>
      <vt:lpstr>Scenario: Enterprise suite of apps</vt:lpstr>
      <vt:lpstr>App Services – Client</vt:lpstr>
      <vt:lpstr>App Services – Service (1/2)</vt:lpstr>
      <vt:lpstr>App Services – Service (2/2)</vt:lpstr>
      <vt:lpstr>Declaring App Service</vt:lpstr>
      <vt:lpstr>Two-way Communication</vt:lpstr>
      <vt:lpstr>Apps from the same publisher share files and settings</vt:lpstr>
      <vt:lpstr>Publisher’s shared storage folder</vt:lpstr>
      <vt:lpstr>Shared storage folder interaction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2015-05-14T10:36:20Z</dcterms:created>
  <dcterms:modified xsi:type="dcterms:W3CDTF">2015-05-19T13:04:38Z</dcterms:modified>
</cp:coreProperties>
</file>